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1" r:id="rId2"/>
  </p:sldMasterIdLst>
  <p:notesMasterIdLst>
    <p:notesMasterId r:id="rId41"/>
  </p:notesMasterIdLst>
  <p:sldIdLst>
    <p:sldId id="256" r:id="rId3"/>
    <p:sldId id="258" r:id="rId4"/>
    <p:sldId id="259" r:id="rId5"/>
    <p:sldId id="290" r:id="rId6"/>
    <p:sldId id="291" r:id="rId7"/>
    <p:sldId id="261" r:id="rId8"/>
    <p:sldId id="262" r:id="rId9"/>
    <p:sldId id="293" r:id="rId10"/>
    <p:sldId id="263" r:id="rId11"/>
    <p:sldId id="264" r:id="rId12"/>
    <p:sldId id="265" r:id="rId13"/>
    <p:sldId id="266" r:id="rId14"/>
    <p:sldId id="268" r:id="rId15"/>
    <p:sldId id="269" r:id="rId16"/>
    <p:sldId id="270" r:id="rId17"/>
    <p:sldId id="271" r:id="rId18"/>
    <p:sldId id="272" r:id="rId19"/>
    <p:sldId id="301" r:id="rId20"/>
    <p:sldId id="274" r:id="rId21"/>
    <p:sldId id="302" r:id="rId22"/>
    <p:sldId id="292" r:id="rId23"/>
    <p:sldId id="309" r:id="rId24"/>
    <p:sldId id="308" r:id="rId25"/>
    <p:sldId id="310" r:id="rId26"/>
    <p:sldId id="311" r:id="rId27"/>
    <p:sldId id="307" r:id="rId28"/>
    <p:sldId id="299" r:id="rId29"/>
    <p:sldId id="300" r:id="rId30"/>
    <p:sldId id="305" r:id="rId31"/>
    <p:sldId id="306" r:id="rId32"/>
    <p:sldId id="294" r:id="rId33"/>
    <p:sldId id="287" r:id="rId34"/>
    <p:sldId id="281" r:id="rId35"/>
    <p:sldId id="282" r:id="rId36"/>
    <p:sldId id="298" r:id="rId37"/>
    <p:sldId id="295" r:id="rId38"/>
    <p:sldId id="296" r:id="rId39"/>
    <p:sldId id="303" r:id="rId40"/>
  </p:sldIdLst>
  <p:sldSz cx="9144000" cy="6858000" type="screen4x3"/>
  <p:notesSz cx="7104063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666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de-DE" sz="2000" b="0" strike="noStrike" spc="-1">
                <a:latin typeface="Arial"/>
              </a:rPr>
              <a:t>Click to edit the notes' format</a:t>
            </a:r>
          </a:p>
        </p:txBody>
      </p:sp>
      <p:sp>
        <p:nvSpPr>
          <p:cNvPr id="9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9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9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de-DE" sz="1400" b="0" strike="noStrike" spc="-1">
                <a:latin typeface="Times New Roman"/>
              </a:rPr>
              <a:t> </a:t>
            </a:r>
          </a:p>
        </p:txBody>
      </p:sp>
      <p:sp>
        <p:nvSpPr>
          <p:cNvPr id="9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0996EF2D-DBB1-4553-94E1-6747DB10C130}" type="slidenum">
              <a:rPr lang="de-DE" sz="1400" b="0" strike="noStrike" spc="-1">
                <a:latin typeface="Times New Roman"/>
              </a:rPr>
              <a:t>‹Nr.›</a:t>
            </a:fld>
            <a:endParaRPr lang="de-DE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https://smw.ch/journalimage/1170/0/ratio/view/article/ezm_smw/en/smw.2018.14691/3e6725bcb1b49093abfcca18f1e00b6525c2f594/14691.jpg/rsrc/ji</a:t>
            </a:r>
          </a:p>
        </p:txBody>
      </p:sp>
      <p:sp>
        <p:nvSpPr>
          <p:cNvPr id="296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9AC981BD-4C5C-4952-B18D-317C0CD8CAB9}" type="slidenum">
              <a:rPr lang="de-DE" sz="1300" b="0" strike="noStrike" spc="-1">
                <a:latin typeface="Times New Roman"/>
              </a:rPr>
              <a:t>1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26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56755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27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621513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28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717632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29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065409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30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988186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26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E3178A4E-3AC1-48ED-B89B-76621D9AF013}" type="slidenum">
              <a:rPr lang="de-DE" sz="1300" b="0" strike="noStrike" spc="-1">
                <a:latin typeface="Times New Roman"/>
              </a:rPr>
              <a:t>33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29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8906171C-1512-4206-AC5F-440B83EF80C3}" type="slidenum">
              <a:rPr lang="de-DE" sz="1300" b="0" strike="noStrike" spc="-1">
                <a:latin typeface="Times New Roman"/>
              </a:rPr>
              <a:t>34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36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612090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37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33911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Industrie: https://p5.focus.de/img/fotos/origs8399001/3248515803-w630-h472-o-q75-p5/urn-newsml-dpa-com-20090101-180201-99-893310-large-4-3.jpg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Symbol Radioaktivität: https://www.bing.com/images/search?view=detailV2&amp;ccid=aEen5oci&amp;id=07E55ADF47F304D706522CC1EAD136D1CED4B56A&amp;thid=OIP.aEen5ociNwYqUa_MO5xlEgHaHJ&amp;mediaurl=https%3a%2f%2fwww.quickanddirtytips.com%2fsites%2fdefault%2ffiles%2fimages%2f3327%2fradiation.jpg&amp;exph=483&amp;expw=500&amp;q=radioaktivit%c3%a4t&amp;simid=607996072949386572&amp;ck=5A93E4F0E75F5D142D9F7EC5B079EAF4&amp;selectedIndex=190&amp;FORM=IRPRST&amp;ajaxhist=0</a:t>
            </a: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Bild Industrie löschen: https://www.donnersberg.de/donnersbergkreis/Aktuelles/Aktuelles%20aus%20dem%20Kreishaus/2017/August/Großübung%20erfolgreich%20bewältigt/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 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Robot: https://www.mining-technology.com/features/feature111373/</a:t>
            </a: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Naturkatastrophe: https://www.planet-wissen.de/natur/naturgewalten/erdbeben/index.html</a:t>
            </a:r>
          </a:p>
        </p:txBody>
      </p:sp>
      <p:sp>
        <p:nvSpPr>
          <p:cNvPr id="302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CFDBEC31-9058-4D4E-A6D2-46D0216894D1}" type="slidenum">
              <a:rPr lang="de-DE" sz="1300" b="0" strike="noStrike" spc="-1">
                <a:latin typeface="Times New Roman"/>
              </a:rPr>
              <a:t>2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Industrie: https://p5.focus.de/img/fotos/origs8399001/3248515803-w630-h472-o-q75-p5/urn-newsml-dpa-com-20090101-180201-99-893310-large-4-3.jpg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Symbol Radioaktivität: https://www.bing.com/images/search?view=detailV2&amp;ccid=aEen5oci&amp;id=07E55ADF47F304D706522CC1EAD136D1CED4B56A&amp;thid=OIP.aEen5ociNwYqUa_MO5xlEgHaHJ&amp;mediaurl=https%3a%2f%2fwww.quickanddirtytips.com%2fsites%2fdefault%2ffiles%2fimages%2f3327%2fradiation.jpg&amp;exph=483&amp;expw=500&amp;q=radioaktivit%c3%a4t&amp;simid=607996072949386572&amp;ck=5A93E4F0E75F5D142D9F7EC5B079EAF4&amp;selectedIndex=190&amp;FORM=IRPRST&amp;ajaxhist=0</a:t>
            </a: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Bild Industrie löschen: https://www.donnersberg.de/donnersbergkreis/Aktuelles/Aktuelles%20aus%20dem%20Kreishaus/2017/August/Großübung%20erfolgreich%20bewältigt/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 </a:t>
            </a: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Robot: https://www.mining-technology.com/features/feature111373/</a:t>
            </a: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de-DE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de-DE" sz="2000" b="0" strike="noStrike" spc="-1">
                <a:latin typeface="Arial"/>
              </a:rPr>
              <a:t>Naturkatastrophe: https://www.planet-wissen.de/natur/naturgewalten/erdbeben/index.html</a:t>
            </a:r>
          </a:p>
        </p:txBody>
      </p:sp>
      <p:sp>
        <p:nvSpPr>
          <p:cNvPr id="305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3B504DE7-153F-4E22-9786-6E9911319155}" type="slidenum">
              <a:rPr lang="de-DE" sz="1300" b="0" strike="noStrike" spc="-1">
                <a:latin typeface="Times New Roman"/>
              </a:rPr>
              <a:t>3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19</a:t>
            </a:fld>
            <a:endParaRPr lang="de-DE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20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55029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22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796153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23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47850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24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623287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10280" y="4925520"/>
            <a:ext cx="5682960" cy="4029480"/>
          </a:xfrm>
          <a:prstGeom prst="rect">
            <a:avLst/>
          </a:prstGeom>
        </p:spPr>
        <p:txBody>
          <a:bodyPr lIns="99000" tIns="49680" rIns="99000" bIns="49680">
            <a:noAutofit/>
          </a:bodyPr>
          <a:lstStyle/>
          <a:p>
            <a:endParaRPr lang="de-DE" sz="2000" b="0" strike="noStrike" spc="-1">
              <a:latin typeface="Arial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4024080" y="9721080"/>
            <a:ext cx="3078000" cy="513000"/>
          </a:xfrm>
          <a:prstGeom prst="rect">
            <a:avLst/>
          </a:prstGeom>
          <a:noFill/>
          <a:ln>
            <a:noFill/>
          </a:ln>
        </p:spPr>
        <p:txBody>
          <a:bodyPr lIns="99000" tIns="49680" rIns="99000" bIns="49680" anchor="b">
            <a:noAutofit/>
          </a:bodyPr>
          <a:lstStyle/>
          <a:p>
            <a:pPr algn="r">
              <a:lnSpc>
                <a:spcPct val="100000"/>
              </a:lnSpc>
            </a:pPr>
            <a:fld id="{77D8DC06-E763-42D7-A80C-7F679D89E42A}" type="slidenum">
              <a:rPr lang="de-DE" sz="1300" b="0" strike="noStrike" spc="-1">
                <a:latin typeface="Times New Roman"/>
              </a:rPr>
              <a:t>25</a:t>
            </a:fld>
            <a:endParaRPr lang="de-DE" sz="13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7966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822960" y="286560"/>
            <a:ext cx="7543440" cy="672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de-DE" sz="3200" b="0" strike="noStrike" spc="-1" dirty="0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822960" y="286560"/>
            <a:ext cx="7543440" cy="672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stomShape 1" hidden="1"/>
          <p:cNvSpPr/>
          <p:nvPr/>
        </p:nvSpPr>
        <p:spPr>
          <a:xfrm>
            <a:off x="0" y="6400800"/>
            <a:ext cx="914364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" name="CustomShape 2" hidden="1"/>
          <p:cNvSpPr/>
          <p:nvPr/>
        </p:nvSpPr>
        <p:spPr>
          <a:xfrm>
            <a:off x="0" y="6334200"/>
            <a:ext cx="914364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2520" y="6400800"/>
            <a:ext cx="91411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0" y="6334200"/>
            <a:ext cx="91411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822960" y="758880"/>
            <a:ext cx="7543440" cy="35658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8000" b="0" strike="noStrike" spc="-52">
                <a:solidFill>
                  <a:srgbClr val="262626"/>
                </a:solidFill>
                <a:latin typeface="Calibri Light"/>
              </a:rPr>
              <a:t>Mastertitelformat bearbeiten</a:t>
            </a:r>
            <a:endParaRPr lang="en-US" sz="8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dt"/>
          </p:nvPr>
        </p:nvSpPr>
        <p:spPr>
          <a:xfrm>
            <a:off x="822960" y="6459840"/>
            <a:ext cx="18540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endParaRPr lang="de-DE" sz="900" b="0" strike="noStrike" spc="-1">
              <a:latin typeface="Times New Roman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ftr"/>
          </p:nvPr>
        </p:nvSpPr>
        <p:spPr>
          <a:xfrm>
            <a:off x="2764800" y="6459840"/>
            <a:ext cx="36169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sldNum"/>
          </p:nvPr>
        </p:nvSpPr>
        <p:spPr>
          <a:xfrm>
            <a:off x="7425360" y="6459840"/>
            <a:ext cx="9835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D20A88B3-8172-448B-9DC2-1B1E012A7E39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‹Nr.›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9" name="Line 10"/>
          <p:cNvSpPr/>
          <p:nvPr/>
        </p:nvSpPr>
        <p:spPr>
          <a:xfrm>
            <a:off x="490320" y="1134000"/>
            <a:ext cx="656100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PlaceHolder 11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0" y="6400800"/>
            <a:ext cx="914364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CustomShape 2"/>
          <p:cNvSpPr/>
          <p:nvPr/>
        </p:nvSpPr>
        <p:spPr>
          <a:xfrm>
            <a:off x="0" y="6334200"/>
            <a:ext cx="914364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Line 3"/>
          <p:cNvSpPr/>
          <p:nvPr/>
        </p:nvSpPr>
        <p:spPr>
          <a:xfrm>
            <a:off x="894960" y="1737720"/>
            <a:ext cx="747540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" name="PlaceHolder 4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0" strike="noStrike" spc="-52">
                <a:solidFill>
                  <a:srgbClr val="404040"/>
                </a:solidFill>
                <a:latin typeface="Calibri Light"/>
              </a:rPr>
              <a:t>Mastertitelformat bearbeiten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dt"/>
          </p:nvPr>
        </p:nvSpPr>
        <p:spPr>
          <a:xfrm>
            <a:off x="822960" y="6459840"/>
            <a:ext cx="18540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endParaRPr lang="de-DE" sz="900" b="0" strike="noStrike" spc="-1">
              <a:latin typeface="Times New Roman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ftr"/>
          </p:nvPr>
        </p:nvSpPr>
        <p:spPr>
          <a:xfrm>
            <a:off x="2764800" y="6459840"/>
            <a:ext cx="36169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53" name="PlaceHolder 7"/>
          <p:cNvSpPr>
            <a:spLocks noGrp="1"/>
          </p:cNvSpPr>
          <p:nvPr>
            <p:ph type="sldNum"/>
          </p:nvPr>
        </p:nvSpPr>
        <p:spPr>
          <a:xfrm>
            <a:off x="7425360" y="6459840"/>
            <a:ext cx="9835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C2DF98FA-0BFA-429F-ACF1-4BBD019F8A00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‹Nr.›</a:t>
            </a:fld>
            <a:endParaRPr lang="de-DE" sz="1050" b="0" strike="noStrike" spc="-1">
              <a:latin typeface="Times New Roman"/>
            </a:endParaRPr>
          </a:p>
        </p:txBody>
      </p:sp>
      <p:pic>
        <p:nvPicPr>
          <p:cNvPr id="54" name="Grafik 5"/>
          <p:cNvPicPr/>
          <p:nvPr/>
        </p:nvPicPr>
        <p:blipFill>
          <a:blip r:embed="rId14"/>
          <a:stretch/>
        </p:blipFill>
        <p:spPr>
          <a:xfrm>
            <a:off x="7636320" y="307440"/>
            <a:ext cx="1155960" cy="861120"/>
          </a:xfrm>
          <a:prstGeom prst="rect">
            <a:avLst/>
          </a:prstGeom>
          <a:ln>
            <a:noFill/>
          </a:ln>
        </p:spPr>
      </p:pic>
      <p:sp>
        <p:nvSpPr>
          <p:cNvPr id="55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0.png"/><Relationship Id="rId4" Type="http://schemas.openxmlformats.org/officeDocument/2006/relationships/image" Target="../media/image23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.JPG"/><Relationship Id="rId4" Type="http://schemas.openxmlformats.org/officeDocument/2006/relationships/image" Target="../media/image23.gi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351360" y="-874800"/>
            <a:ext cx="5170680" cy="38703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60000"/>
              </a:lnSpc>
            </a:pPr>
            <a:r>
              <a:rPr lang="en-US" sz="5400" b="1" strike="noStrike" spc="-52" dirty="0">
                <a:solidFill>
                  <a:srgbClr val="262626"/>
                </a:solidFill>
                <a:latin typeface="Calibri Light"/>
              </a:rPr>
              <a:t>Rescue Robot</a:t>
            </a:r>
            <a:br>
              <a:rPr dirty="0"/>
            </a:br>
            <a:br>
              <a:rPr dirty="0"/>
            </a:br>
            <a:r>
              <a:rPr lang="en-US" sz="2000" b="1" strike="noStrike" spc="-52" dirty="0">
                <a:solidFill>
                  <a:srgbClr val="262626"/>
                </a:solidFill>
                <a:latin typeface="Calibri Light"/>
              </a:rPr>
              <a:t> </a:t>
            </a:r>
            <a:r>
              <a:rPr lang="en-US" sz="1600" b="0" strike="noStrike" spc="-52" dirty="0" err="1">
                <a:solidFill>
                  <a:srgbClr val="999999"/>
                </a:solidFill>
                <a:latin typeface="Calibri Light"/>
              </a:rPr>
              <a:t>Projekt</a:t>
            </a:r>
            <a:r>
              <a:rPr lang="en-US" sz="1600" b="0" strike="noStrike" spc="-52" dirty="0">
                <a:solidFill>
                  <a:srgbClr val="999999"/>
                </a:solidFill>
                <a:latin typeface="Calibri Light"/>
              </a:rPr>
              <a:t> </a:t>
            </a:r>
            <a:r>
              <a:rPr lang="en-US" sz="1600" b="0" strike="noStrike" spc="-52" dirty="0" err="1">
                <a:solidFill>
                  <a:srgbClr val="999999"/>
                </a:solidFill>
                <a:latin typeface="Calibri Light"/>
              </a:rPr>
              <a:t>angewandte</a:t>
            </a:r>
            <a:r>
              <a:rPr lang="en-US" sz="1600" b="0" strike="noStrike" spc="-52" dirty="0">
                <a:solidFill>
                  <a:srgbClr val="999999"/>
                </a:solidFill>
                <a:latin typeface="Calibri Light"/>
              </a:rPr>
              <a:t> </a:t>
            </a:r>
            <a:r>
              <a:rPr lang="en-US" sz="1600" b="0" strike="noStrike" spc="-52" dirty="0" err="1">
                <a:solidFill>
                  <a:srgbClr val="999999"/>
                </a:solidFill>
                <a:latin typeface="Calibri Light"/>
              </a:rPr>
              <a:t>Elektrotechnik</a:t>
            </a:r>
            <a:r>
              <a:rPr lang="en-US" sz="1600" b="0" strike="noStrike" spc="-52" dirty="0">
                <a:solidFill>
                  <a:srgbClr val="999999"/>
                </a:solidFill>
                <a:latin typeface="Calibri Light"/>
              </a:rPr>
              <a:t> - Gruppe 2 -</a:t>
            </a:r>
            <a:endParaRPr lang="en-US" sz="16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416880" y="5750640"/>
            <a:ext cx="6413040" cy="8902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de-DE" sz="1600" b="0" strike="noStrike" cap="all" spc="-52">
                <a:solidFill>
                  <a:srgbClr val="999999"/>
                </a:solidFill>
                <a:latin typeface="Calibri Light"/>
              </a:rPr>
              <a:t>Bruno Berger / Lukas Walter / Melanie Löbel</a:t>
            </a:r>
            <a:endParaRPr lang="de-DE" sz="1600" b="0" strike="noStrike" spc="-1">
              <a:latin typeface="Arial"/>
            </a:endParaRPr>
          </a:p>
        </p:txBody>
      </p:sp>
      <p:sp>
        <p:nvSpPr>
          <p:cNvPr id="101" name="CustomShape 3"/>
          <p:cNvSpPr/>
          <p:nvPr/>
        </p:nvSpPr>
        <p:spPr>
          <a:xfrm>
            <a:off x="3435840" y="4993920"/>
            <a:ext cx="5503680" cy="155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r">
              <a:lnSpc>
                <a:spcPct val="100000"/>
              </a:lnSpc>
              <a:spcBef>
                <a:spcPts val="380"/>
              </a:spcBef>
              <a:spcAft>
                <a:spcPts val="601"/>
              </a:spcAft>
            </a:pPr>
            <a:endParaRPr lang="de-DE" sz="1800" b="0" strike="noStrike" spc="-1" dirty="0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lang="de-DE" sz="1800" b="0" strike="noStrike" spc="-1" dirty="0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r>
              <a:rPr lang="de-DE" b="1" spc="-1" dirty="0">
                <a:solidFill>
                  <a:srgbClr val="000000"/>
                </a:solidFill>
                <a:latin typeface="Calibri"/>
              </a:rPr>
              <a:t>24</a:t>
            </a:r>
            <a:r>
              <a:rPr lang="de-DE" sz="1800" b="1" strike="noStrike" spc="-1" dirty="0">
                <a:solidFill>
                  <a:srgbClr val="000000"/>
                </a:solidFill>
                <a:latin typeface="Calibri"/>
              </a:rPr>
              <a:t>. August 2020</a:t>
            </a:r>
            <a:endParaRPr lang="de-DE" sz="1800" b="0" strike="noStrike" spc="-1" dirty="0">
              <a:latin typeface="Arial"/>
            </a:endParaRPr>
          </a:p>
        </p:txBody>
      </p:sp>
      <p:pic>
        <p:nvPicPr>
          <p:cNvPr id="102" name="Grafik 4"/>
          <p:cNvPicPr/>
          <p:nvPr/>
        </p:nvPicPr>
        <p:blipFill>
          <a:blip r:embed="rId3"/>
          <a:stretch/>
        </p:blipFill>
        <p:spPr>
          <a:xfrm>
            <a:off x="7636320" y="307440"/>
            <a:ext cx="1155960" cy="861120"/>
          </a:xfrm>
          <a:prstGeom prst="rect">
            <a:avLst/>
          </a:prstGeom>
          <a:ln>
            <a:noFill/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4C3C5C5-196F-4417-9E73-7AB1430C75E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94" y="1798980"/>
            <a:ext cx="8338586" cy="38609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rafik 2"/>
          <p:cNvPicPr/>
          <p:nvPr/>
        </p:nvPicPr>
        <p:blipFill>
          <a:blip r:embed="rId2"/>
          <a:stretch/>
        </p:blipFill>
        <p:spPr>
          <a:xfrm>
            <a:off x="908640" y="1765353"/>
            <a:ext cx="4250880" cy="4541760"/>
          </a:xfrm>
          <a:prstGeom prst="rect">
            <a:avLst/>
          </a:prstGeom>
          <a:ln>
            <a:noFill/>
          </a:ln>
        </p:spPr>
      </p:pic>
      <p:sp>
        <p:nvSpPr>
          <p:cNvPr id="147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Use Case 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F99B1489-BE65-4049-B0AD-B601C15B49ED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10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49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50" name="CustomShape 4"/>
          <p:cNvSpPr/>
          <p:nvPr/>
        </p:nvSpPr>
        <p:spPr>
          <a:xfrm>
            <a:off x="5168160" y="6092640"/>
            <a:ext cx="16455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Abb.7: Use Case Model</a:t>
            </a:r>
            <a:endParaRPr lang="de-DE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Paper Prototype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0DC49CB-5FCC-44DA-86E6-D06B23A9192A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11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5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154" name="Grafik 5"/>
          <p:cNvPicPr/>
          <p:nvPr/>
        </p:nvPicPr>
        <p:blipFill>
          <a:blip r:embed="rId2"/>
          <a:srcRect l="8049" t="12679" r="30789"/>
          <a:stretch/>
        </p:blipFill>
        <p:spPr>
          <a:xfrm>
            <a:off x="923400" y="2067120"/>
            <a:ext cx="2229840" cy="179064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5" name="Grafik 7"/>
          <p:cNvPicPr/>
          <p:nvPr/>
        </p:nvPicPr>
        <p:blipFill>
          <a:blip r:embed="rId3"/>
          <a:srcRect t="20161" r="3267" b="12541"/>
          <a:stretch/>
        </p:blipFill>
        <p:spPr>
          <a:xfrm>
            <a:off x="289080" y="3781440"/>
            <a:ext cx="2724480" cy="106596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6" name="Grafik 10"/>
          <p:cNvPicPr/>
          <p:nvPr/>
        </p:nvPicPr>
        <p:blipFill>
          <a:blip r:embed="rId4"/>
          <a:srcRect l="12858" t="6045" r="10101" b="2167"/>
          <a:stretch/>
        </p:blipFill>
        <p:spPr>
          <a:xfrm>
            <a:off x="3467520" y="2053800"/>
            <a:ext cx="2094480" cy="179280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7" name="Grafik 12"/>
          <p:cNvPicPr/>
          <p:nvPr/>
        </p:nvPicPr>
        <p:blipFill>
          <a:blip r:embed="rId5"/>
          <a:srcRect l="28982" t="21781" r="18797" b="15808"/>
          <a:stretch/>
        </p:blipFill>
        <p:spPr>
          <a:xfrm>
            <a:off x="5876280" y="2057760"/>
            <a:ext cx="2660760" cy="1788480"/>
          </a:xfrm>
          <a:prstGeom prst="rect">
            <a:avLst/>
          </a:prstGeom>
          <a:ln>
            <a:noFill/>
          </a:ln>
        </p:spPr>
      </p:pic>
      <p:sp>
        <p:nvSpPr>
          <p:cNvPr id="158" name="CustomShape 4"/>
          <p:cNvSpPr/>
          <p:nvPr/>
        </p:nvSpPr>
        <p:spPr>
          <a:xfrm>
            <a:off x="934200" y="4931280"/>
            <a:ext cx="2086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Abb.8: </a:t>
            </a:r>
            <a:endParaRPr lang="de-DE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Paper Prototype Bruno Berger</a:t>
            </a:r>
            <a:endParaRPr lang="de-DE" sz="1200" b="0" strike="noStrike" spc="-1" dirty="0">
              <a:latin typeface="Arial"/>
            </a:endParaRPr>
          </a:p>
        </p:txBody>
      </p:sp>
      <p:sp>
        <p:nvSpPr>
          <p:cNvPr id="159" name="CustomShape 5"/>
          <p:cNvSpPr/>
          <p:nvPr/>
        </p:nvSpPr>
        <p:spPr>
          <a:xfrm>
            <a:off x="3392640" y="3935880"/>
            <a:ext cx="218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Abb.9: </a:t>
            </a:r>
            <a:endParaRPr lang="de-DE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Paper Prototype Melanie Löbel 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160" name="CustomShape 6"/>
          <p:cNvSpPr/>
          <p:nvPr/>
        </p:nvSpPr>
        <p:spPr>
          <a:xfrm>
            <a:off x="5838480" y="3935880"/>
            <a:ext cx="25966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Paper Prototype Lukas Walter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" name="CustomShape 5">
            <a:extLst>
              <a:ext uri="{FF2B5EF4-FFF2-40B4-BE49-F238E27FC236}">
                <a16:creationId xmlns:a16="http://schemas.microsoft.com/office/drawing/2014/main" id="{7974A969-144C-467B-B19A-7C44FC887574}"/>
              </a:ext>
            </a:extLst>
          </p:cNvPr>
          <p:cNvSpPr/>
          <p:nvPr/>
        </p:nvSpPr>
        <p:spPr>
          <a:xfrm>
            <a:off x="9767024" y="2227115"/>
            <a:ext cx="5820029" cy="184520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600" b="1" strike="noStrike" spc="-1" dirty="0">
                <a:solidFill>
                  <a:srgbClr val="000000"/>
                </a:solidFill>
                <a:latin typeface="Calibri"/>
              </a:rPr>
              <a:t>Übernahme + Ergänzungen aus verschiedenen Prototypen:</a:t>
            </a:r>
            <a:endParaRPr lang="de-DE" sz="16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Greifer + Greifarm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LIDAR + Peripherie auf Drehpodest 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Stützarme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Kettenantrieb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Turbine mit Ruder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Box für gesammelte radioaktive Objekte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Offene Box für „Erste Hilfe“ Koffer</a:t>
            </a:r>
            <a:endParaRPr lang="de-DE" sz="1400" b="0" strike="noStrike" spc="-1" dirty="0">
              <a:latin typeface="Arial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6BED8F0-86B3-49DB-BA26-C59DFF5EFF9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416"/>
          <a:stretch/>
        </p:blipFill>
        <p:spPr>
          <a:xfrm>
            <a:off x="10150841" y="4490280"/>
            <a:ext cx="5052393" cy="1792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Paper Prototype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F152E46-4C3C-45C9-85D3-4075AF006975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12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6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1005840" y="6041520"/>
            <a:ext cx="1756228" cy="275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Abb.11: Paper Prototype</a:t>
            </a:r>
            <a:endParaRPr lang="de-DE" sz="1200" b="0" strike="noStrike" spc="-1" dirty="0">
              <a:latin typeface="Arial"/>
            </a:endParaRPr>
          </a:p>
        </p:txBody>
      </p:sp>
      <p:sp>
        <p:nvSpPr>
          <p:cNvPr id="167" name="CustomShape 5"/>
          <p:cNvSpPr/>
          <p:nvPr/>
        </p:nvSpPr>
        <p:spPr>
          <a:xfrm>
            <a:off x="822960" y="1880046"/>
            <a:ext cx="5820029" cy="20606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600" b="1" strike="noStrike" spc="-1" dirty="0">
                <a:solidFill>
                  <a:srgbClr val="000000"/>
                </a:solidFill>
                <a:latin typeface="Calibri"/>
              </a:rPr>
              <a:t>Übernahme + Ergänzungen aus verschiedenen Prototypen:</a:t>
            </a:r>
            <a:endParaRPr lang="de-DE" sz="16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Greifer + Greifarm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LIDAR + Peripherie auf Drehpodest 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Stützarme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Kettenantrieb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Turbine mit Ruder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Box für gesammelte radioaktive Objekte</a:t>
            </a:r>
            <a:endParaRPr lang="de-DE" sz="1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400" b="0" strike="noStrike" spc="-1" dirty="0">
                <a:solidFill>
                  <a:srgbClr val="000000"/>
                </a:solidFill>
                <a:latin typeface="Calibri"/>
              </a:rPr>
              <a:t>Offene Box für „Erste Hilfe“ Koffer</a:t>
            </a:r>
            <a:endParaRPr lang="de-DE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400" b="0" strike="noStrike" spc="-1" dirty="0">
              <a:latin typeface="Arial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7EBCCA4-7C69-42B1-991D-FF1BD2118F95}"/>
              </a:ext>
            </a:extLst>
          </p:cNvPr>
          <p:cNvSpPr txBox="1"/>
          <p:nvPr/>
        </p:nvSpPr>
        <p:spPr>
          <a:xfrm rot="19972583">
            <a:off x="9612563" y="1809175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Renderings austauschen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0E6E404-5CF5-452F-9FB2-5267D5674247}"/>
              </a:ext>
            </a:extLst>
          </p:cNvPr>
          <p:cNvSpPr txBox="1"/>
          <p:nvPr/>
        </p:nvSpPr>
        <p:spPr>
          <a:xfrm>
            <a:off x="9689430" y="3097260"/>
            <a:ext cx="3784754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Iso-Ansicht vorn </a:t>
            </a:r>
          </a:p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Iso-Ansicht hinten</a:t>
            </a:r>
          </a:p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Explosionsansicht (Bild / Video / </a:t>
            </a:r>
            <a:r>
              <a:rPr lang="de-DE" sz="1500" b="1" dirty="0" err="1">
                <a:solidFill>
                  <a:srgbClr val="FF0000"/>
                </a:solidFill>
              </a:rPr>
              <a:t>gif</a:t>
            </a:r>
            <a:r>
              <a:rPr lang="de-DE" sz="1500" b="1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8871143-D784-412C-9893-8FC584B05D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93" y="3778855"/>
            <a:ext cx="4732568" cy="2191278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1DD89D6-319E-40B9-9625-51E5A72E61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3334" y="4245320"/>
            <a:ext cx="5570376" cy="257920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600" b="1" strike="noStrike" spc="-52">
                <a:solidFill>
                  <a:srgbClr val="404040"/>
                </a:solidFill>
                <a:latin typeface="Calibri Light"/>
              </a:rPr>
              <a:t>Technical System Architecture</a:t>
            </a:r>
            <a:endParaRPr lang="en-US" sz="4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3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A16ADF0-0E40-40AF-BFD8-7BEA008C7296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13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74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176" name="Grafik 7"/>
          <p:cNvPicPr/>
          <p:nvPr/>
        </p:nvPicPr>
        <p:blipFill>
          <a:blip r:embed="rId2"/>
          <a:stretch/>
        </p:blipFill>
        <p:spPr>
          <a:xfrm>
            <a:off x="900720" y="1830600"/>
            <a:ext cx="3785400" cy="4208040"/>
          </a:xfrm>
          <a:prstGeom prst="rect">
            <a:avLst/>
          </a:prstGeom>
          <a:ln>
            <a:noFill/>
          </a:ln>
        </p:spPr>
      </p:pic>
      <p:sp>
        <p:nvSpPr>
          <p:cNvPr id="177" name="CustomShape 4"/>
          <p:cNvSpPr/>
          <p:nvPr/>
        </p:nvSpPr>
        <p:spPr>
          <a:xfrm>
            <a:off x="909720" y="6039000"/>
            <a:ext cx="171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Class Diagramm</a:t>
            </a:r>
            <a:endParaRPr lang="de-DE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600" b="1" strike="noStrike" spc="-52">
                <a:solidFill>
                  <a:srgbClr val="404040"/>
                </a:solidFill>
                <a:latin typeface="Calibri Light"/>
              </a:rPr>
              <a:t>Technical System Architecture</a:t>
            </a:r>
            <a:endParaRPr lang="en-US" sz="4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9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7AB06F46-F981-4774-A430-375123CB99C3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14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80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81" name="CustomShape 4"/>
          <p:cNvSpPr/>
          <p:nvPr/>
        </p:nvSpPr>
        <p:spPr>
          <a:xfrm>
            <a:off x="909720" y="6039000"/>
            <a:ext cx="171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Class Diagramm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183" name="CustomShape 5"/>
          <p:cNvSpPr/>
          <p:nvPr/>
        </p:nvSpPr>
        <p:spPr>
          <a:xfrm>
            <a:off x="4966200" y="1904400"/>
            <a:ext cx="299520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1" strike="noStrike" spc="-1">
                <a:solidFill>
                  <a:srgbClr val="000000"/>
                </a:solidFill>
                <a:latin typeface="Calibri"/>
              </a:rPr>
              <a:t>Signal transmit / reception</a:t>
            </a:r>
            <a:endParaRPr lang="de-D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>
              <a:latin typeface="Arial"/>
            </a:endParaRPr>
          </a:p>
        </p:txBody>
      </p:sp>
      <p:pic>
        <p:nvPicPr>
          <p:cNvPr id="184" name="Grafik 11"/>
          <p:cNvPicPr/>
          <p:nvPr/>
        </p:nvPicPr>
        <p:blipFill>
          <a:blip r:embed="rId2"/>
          <a:stretch/>
        </p:blipFill>
        <p:spPr>
          <a:xfrm>
            <a:off x="900720" y="1830600"/>
            <a:ext cx="3785400" cy="4208040"/>
          </a:xfrm>
          <a:prstGeom prst="rect">
            <a:avLst/>
          </a:prstGeom>
          <a:ln>
            <a:noFill/>
          </a:ln>
        </p:spPr>
      </p:pic>
      <p:sp>
        <p:nvSpPr>
          <p:cNvPr id="185" name="Line 6"/>
          <p:cNvSpPr/>
          <p:nvPr/>
        </p:nvSpPr>
        <p:spPr>
          <a:xfrm>
            <a:off x="1314360" y="1980360"/>
            <a:ext cx="3209760" cy="1008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6" name="Line 7"/>
          <p:cNvSpPr/>
          <p:nvPr/>
        </p:nvSpPr>
        <p:spPr>
          <a:xfrm>
            <a:off x="1314360" y="1980360"/>
            <a:ext cx="360" cy="47700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7" name="Line 8"/>
          <p:cNvSpPr/>
          <p:nvPr/>
        </p:nvSpPr>
        <p:spPr>
          <a:xfrm>
            <a:off x="1314360" y="2457360"/>
            <a:ext cx="101916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Line 9"/>
          <p:cNvSpPr/>
          <p:nvPr/>
        </p:nvSpPr>
        <p:spPr>
          <a:xfrm>
            <a:off x="2333520" y="2457360"/>
            <a:ext cx="360" cy="51444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Line 10"/>
          <p:cNvSpPr/>
          <p:nvPr/>
        </p:nvSpPr>
        <p:spPr>
          <a:xfrm>
            <a:off x="2338200" y="2961000"/>
            <a:ext cx="1014480" cy="1044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Line 11"/>
          <p:cNvSpPr/>
          <p:nvPr/>
        </p:nvSpPr>
        <p:spPr>
          <a:xfrm>
            <a:off x="3352680" y="2971440"/>
            <a:ext cx="360" cy="5151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1" name="Line 12"/>
          <p:cNvSpPr/>
          <p:nvPr/>
        </p:nvSpPr>
        <p:spPr>
          <a:xfrm flipV="1">
            <a:off x="3348720" y="3475080"/>
            <a:ext cx="1175400" cy="1152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Line 13"/>
          <p:cNvSpPr/>
          <p:nvPr/>
        </p:nvSpPr>
        <p:spPr>
          <a:xfrm>
            <a:off x="4524120" y="1989360"/>
            <a:ext cx="360" cy="148572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600" b="1" strike="noStrike" spc="-52">
                <a:solidFill>
                  <a:srgbClr val="404040"/>
                </a:solidFill>
                <a:latin typeface="Calibri Light"/>
              </a:rPr>
              <a:t>Technical System Architecture</a:t>
            </a:r>
            <a:endParaRPr lang="en-US" sz="4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7B6AE4C-E380-4F7F-B591-D8E454342624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15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95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97" name="CustomShape 4"/>
          <p:cNvSpPr/>
          <p:nvPr/>
        </p:nvSpPr>
        <p:spPr>
          <a:xfrm>
            <a:off x="4971240" y="1904400"/>
            <a:ext cx="292824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Signal transmit / reception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1" strike="noStrike" spc="-1">
                <a:solidFill>
                  <a:srgbClr val="000000"/>
                </a:solidFill>
                <a:latin typeface="Calibri"/>
              </a:rPr>
              <a:t>Signal calculation</a:t>
            </a:r>
            <a:endParaRPr lang="de-DE" sz="1800" b="0" strike="noStrike" spc="-1">
              <a:latin typeface="Arial"/>
            </a:endParaRPr>
          </a:p>
        </p:txBody>
      </p:sp>
      <p:pic>
        <p:nvPicPr>
          <p:cNvPr id="198" name="Grafik 4"/>
          <p:cNvPicPr/>
          <p:nvPr/>
        </p:nvPicPr>
        <p:blipFill>
          <a:blip r:embed="rId2"/>
          <a:stretch/>
        </p:blipFill>
        <p:spPr>
          <a:xfrm>
            <a:off x="900720" y="1830600"/>
            <a:ext cx="3785400" cy="4208040"/>
          </a:xfrm>
          <a:prstGeom prst="rect">
            <a:avLst/>
          </a:prstGeom>
          <a:ln>
            <a:noFill/>
          </a:ln>
        </p:spPr>
      </p:pic>
      <p:sp>
        <p:nvSpPr>
          <p:cNvPr id="199" name="CustomShape 5"/>
          <p:cNvSpPr/>
          <p:nvPr/>
        </p:nvSpPr>
        <p:spPr>
          <a:xfrm>
            <a:off x="909720" y="6039000"/>
            <a:ext cx="171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Class Diagramm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00" name="Line 6"/>
          <p:cNvSpPr/>
          <p:nvPr/>
        </p:nvSpPr>
        <p:spPr>
          <a:xfrm>
            <a:off x="1159560" y="2540160"/>
            <a:ext cx="109440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Line 7"/>
          <p:cNvSpPr/>
          <p:nvPr/>
        </p:nvSpPr>
        <p:spPr>
          <a:xfrm>
            <a:off x="2253960" y="2540160"/>
            <a:ext cx="360" cy="42084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Line 8"/>
          <p:cNvSpPr/>
          <p:nvPr/>
        </p:nvSpPr>
        <p:spPr>
          <a:xfrm>
            <a:off x="2253960" y="2967480"/>
            <a:ext cx="69876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3" name="Line 9"/>
          <p:cNvSpPr/>
          <p:nvPr/>
        </p:nvSpPr>
        <p:spPr>
          <a:xfrm>
            <a:off x="2952720" y="2967480"/>
            <a:ext cx="360" cy="46152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Line 10"/>
          <p:cNvSpPr/>
          <p:nvPr/>
        </p:nvSpPr>
        <p:spPr>
          <a:xfrm flipH="1">
            <a:off x="2253960" y="3429000"/>
            <a:ext cx="69876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Line 11"/>
          <p:cNvSpPr/>
          <p:nvPr/>
        </p:nvSpPr>
        <p:spPr>
          <a:xfrm>
            <a:off x="2253960" y="3429000"/>
            <a:ext cx="360" cy="96192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Line 12"/>
          <p:cNvSpPr/>
          <p:nvPr/>
        </p:nvSpPr>
        <p:spPr>
          <a:xfrm>
            <a:off x="1159560" y="4390920"/>
            <a:ext cx="109440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Line 13"/>
          <p:cNvSpPr/>
          <p:nvPr/>
        </p:nvSpPr>
        <p:spPr>
          <a:xfrm>
            <a:off x="1159560" y="2540160"/>
            <a:ext cx="360" cy="184392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600" b="1" strike="noStrike" spc="-52">
                <a:solidFill>
                  <a:srgbClr val="404040"/>
                </a:solidFill>
                <a:latin typeface="Calibri Light"/>
              </a:rPr>
              <a:t>Technical System Architecture</a:t>
            </a:r>
            <a:endParaRPr lang="en-US" sz="4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9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C71CB74-79C6-424C-BD14-E0636EF5D328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16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10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12" name="CustomShape 4"/>
          <p:cNvSpPr/>
          <p:nvPr/>
        </p:nvSpPr>
        <p:spPr>
          <a:xfrm>
            <a:off x="4971240" y="1904400"/>
            <a:ext cx="292824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Signal transmit / reception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Signal calculation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1" strike="noStrike" spc="-1">
                <a:solidFill>
                  <a:srgbClr val="000000"/>
                </a:solidFill>
                <a:latin typeface="Calibri"/>
              </a:rPr>
              <a:t>Motor control</a:t>
            </a:r>
            <a:endParaRPr lang="de-DE" sz="1800" b="0" strike="noStrike" spc="-1">
              <a:latin typeface="Arial"/>
            </a:endParaRPr>
          </a:p>
        </p:txBody>
      </p:sp>
      <p:pic>
        <p:nvPicPr>
          <p:cNvPr id="213" name="Grafik 4"/>
          <p:cNvPicPr/>
          <p:nvPr/>
        </p:nvPicPr>
        <p:blipFill>
          <a:blip r:embed="rId2"/>
          <a:stretch/>
        </p:blipFill>
        <p:spPr>
          <a:xfrm>
            <a:off x="900720" y="1830600"/>
            <a:ext cx="3785400" cy="4208040"/>
          </a:xfrm>
          <a:prstGeom prst="rect">
            <a:avLst/>
          </a:prstGeom>
          <a:ln>
            <a:noFill/>
          </a:ln>
        </p:spPr>
      </p:pic>
      <p:sp>
        <p:nvSpPr>
          <p:cNvPr id="214" name="CustomShape 5"/>
          <p:cNvSpPr/>
          <p:nvPr/>
        </p:nvSpPr>
        <p:spPr>
          <a:xfrm>
            <a:off x="909720" y="6039000"/>
            <a:ext cx="171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Class Diagramm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15" name="Line 6"/>
          <p:cNvSpPr/>
          <p:nvPr/>
        </p:nvSpPr>
        <p:spPr>
          <a:xfrm>
            <a:off x="2378880" y="3540240"/>
            <a:ext cx="197388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6" name="Line 7"/>
          <p:cNvSpPr/>
          <p:nvPr/>
        </p:nvSpPr>
        <p:spPr>
          <a:xfrm>
            <a:off x="2378880" y="3540240"/>
            <a:ext cx="106920" cy="177444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7" name="Line 8"/>
          <p:cNvSpPr/>
          <p:nvPr/>
        </p:nvSpPr>
        <p:spPr>
          <a:xfrm>
            <a:off x="1895400" y="5314680"/>
            <a:ext cx="59040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Line 9"/>
          <p:cNvSpPr/>
          <p:nvPr/>
        </p:nvSpPr>
        <p:spPr>
          <a:xfrm>
            <a:off x="1895400" y="5314680"/>
            <a:ext cx="360" cy="51444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9" name="Line 10"/>
          <p:cNvSpPr/>
          <p:nvPr/>
        </p:nvSpPr>
        <p:spPr>
          <a:xfrm>
            <a:off x="1895400" y="5829120"/>
            <a:ext cx="2457360" cy="3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Line 11"/>
          <p:cNvSpPr/>
          <p:nvPr/>
        </p:nvSpPr>
        <p:spPr>
          <a:xfrm>
            <a:off x="4352760" y="3540240"/>
            <a:ext cx="360" cy="228888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600" b="1" strike="noStrike" spc="-52">
                <a:solidFill>
                  <a:srgbClr val="404040"/>
                </a:solidFill>
                <a:latin typeface="Calibri Light"/>
              </a:rPr>
              <a:t>Technical System Architecture</a:t>
            </a:r>
            <a:endParaRPr lang="en-US" sz="4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9CE2E50-983F-4ED8-83E5-C13B6131A0FE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17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2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25" name="CustomShape 4"/>
          <p:cNvSpPr/>
          <p:nvPr/>
        </p:nvSpPr>
        <p:spPr>
          <a:xfrm>
            <a:off x="4971240" y="1904400"/>
            <a:ext cx="292824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Signal transmit / reception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Signal calculation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Motor control</a:t>
            </a:r>
            <a:endParaRPr lang="de-DE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1" strike="noStrike" spc="-1">
                <a:solidFill>
                  <a:srgbClr val="000000"/>
                </a:solidFill>
                <a:latin typeface="Calibri"/>
              </a:rPr>
              <a:t>Peripheral device control</a:t>
            </a:r>
            <a:endParaRPr lang="de-DE" sz="1800" b="0" strike="noStrike" spc="-1">
              <a:latin typeface="Arial"/>
            </a:endParaRPr>
          </a:p>
        </p:txBody>
      </p:sp>
      <p:pic>
        <p:nvPicPr>
          <p:cNvPr id="226" name="Grafik 4"/>
          <p:cNvPicPr/>
          <p:nvPr/>
        </p:nvPicPr>
        <p:blipFill>
          <a:blip r:embed="rId2"/>
          <a:stretch/>
        </p:blipFill>
        <p:spPr>
          <a:xfrm>
            <a:off x="900720" y="1830600"/>
            <a:ext cx="3785400" cy="4208040"/>
          </a:xfrm>
          <a:prstGeom prst="rect">
            <a:avLst/>
          </a:prstGeom>
          <a:ln>
            <a:noFill/>
          </a:ln>
        </p:spPr>
      </p:pic>
      <p:sp>
        <p:nvSpPr>
          <p:cNvPr id="227" name="CustomShape 5"/>
          <p:cNvSpPr/>
          <p:nvPr/>
        </p:nvSpPr>
        <p:spPr>
          <a:xfrm>
            <a:off x="909720" y="6039000"/>
            <a:ext cx="171576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Abb.10: Class Diagramm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28" name="CustomShape 6"/>
          <p:cNvSpPr/>
          <p:nvPr/>
        </p:nvSpPr>
        <p:spPr>
          <a:xfrm>
            <a:off x="1019160" y="4429080"/>
            <a:ext cx="1495080" cy="866520"/>
          </a:xfrm>
          <a:prstGeom prst="rect">
            <a:avLst/>
          </a:prstGeom>
          <a:noFill/>
          <a:ln w="19080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600" b="1" strike="noStrike" spc="-52">
                <a:solidFill>
                  <a:srgbClr val="404040"/>
                </a:solidFill>
                <a:latin typeface="Calibri Light"/>
              </a:rPr>
              <a:t>Technical System Architecture</a:t>
            </a:r>
            <a:endParaRPr lang="en-US" sz="4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9CE2E50-983F-4ED8-83E5-C13B6131A0FE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18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2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27" name="CustomShape 5"/>
          <p:cNvSpPr/>
          <p:nvPr/>
        </p:nvSpPr>
        <p:spPr>
          <a:xfrm>
            <a:off x="909720" y="6039000"/>
            <a:ext cx="700105" cy="275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 dirty="0" err="1">
                <a:solidFill>
                  <a:srgbClr val="FF0000"/>
                </a:solidFill>
                <a:latin typeface="Calibri"/>
              </a:rPr>
              <a:t>Abb.xx</a:t>
            </a:r>
            <a:r>
              <a:rPr lang="de-DE" sz="1200" b="1" strike="noStrike" spc="-1" dirty="0">
                <a:solidFill>
                  <a:srgbClr val="FF0000"/>
                </a:solidFill>
                <a:latin typeface="Calibri"/>
              </a:rPr>
              <a:t>: </a:t>
            </a:r>
            <a:endParaRPr lang="de-DE" sz="1200" b="0" strike="noStrike" spc="-1" dirty="0">
              <a:solidFill>
                <a:srgbClr val="FF0000"/>
              </a:solidFill>
              <a:latin typeface="Arial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06B1462-F60D-4200-920C-7B617FF63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40" y="1976285"/>
            <a:ext cx="7497760" cy="291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651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Subsysteme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19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37" name="CustomShape 4"/>
          <p:cNvSpPr/>
          <p:nvPr/>
        </p:nvSpPr>
        <p:spPr>
          <a:xfrm>
            <a:off x="822960" y="1856880"/>
            <a:ext cx="7202880" cy="201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Signalverfolgung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Fortbewegung (an Land und im Wasser)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Navigation (Hindernisse umfahren)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/>
              </a:rPr>
              <a:t>Objekterkennung (Person oder radioaktives Objekt)</a:t>
            </a: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/>
              </a:rPr>
              <a:t>Objektbergung</a:t>
            </a: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/>
              </a:rPr>
              <a:t>Kommunikation (mit Person)</a:t>
            </a: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/>
              </a:rPr>
              <a:t>Firmengelände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Motivation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 dirty="0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 dirty="0">
              <a:latin typeface="Times New Roman"/>
            </a:endParaRPr>
          </a:p>
        </p:txBody>
      </p:sp>
      <p:sp>
        <p:nvSpPr>
          <p:cNvPr id="112" name="TextShape 3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7B08D59-6E2A-4ADC-9CA2-029262A7D0FD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</a:t>
            </a:fld>
            <a:endParaRPr lang="de-DE" sz="1050" b="0" strike="noStrike" spc="-1">
              <a:latin typeface="Times New Roman"/>
            </a:endParaRPr>
          </a:p>
        </p:txBody>
      </p:sp>
      <p:pic>
        <p:nvPicPr>
          <p:cNvPr id="113" name="Grafik 8"/>
          <p:cNvPicPr/>
          <p:nvPr/>
        </p:nvPicPr>
        <p:blipFill>
          <a:blip r:embed="rId3"/>
          <a:stretch/>
        </p:blipFill>
        <p:spPr>
          <a:xfrm>
            <a:off x="5788800" y="2483640"/>
            <a:ext cx="2235600" cy="168084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4" name="Grafik 10"/>
          <p:cNvPicPr/>
          <p:nvPr/>
        </p:nvPicPr>
        <p:blipFill>
          <a:blip r:embed="rId4"/>
          <a:stretch/>
        </p:blipFill>
        <p:spPr>
          <a:xfrm>
            <a:off x="5840280" y="2544840"/>
            <a:ext cx="460800" cy="423000"/>
          </a:xfrm>
          <a:prstGeom prst="rect">
            <a:avLst/>
          </a:prstGeom>
          <a:ln>
            <a:noFill/>
          </a:ln>
        </p:spPr>
      </p:pic>
      <p:pic>
        <p:nvPicPr>
          <p:cNvPr id="115" name="Grafik 11"/>
          <p:cNvPicPr/>
          <p:nvPr/>
        </p:nvPicPr>
        <p:blipFill>
          <a:blip r:embed="rId5"/>
          <a:srcRect r="17063"/>
          <a:stretch/>
        </p:blipFill>
        <p:spPr>
          <a:xfrm>
            <a:off x="3035880" y="4689360"/>
            <a:ext cx="3072240" cy="134064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6" name="Grafik 4"/>
          <p:cNvPicPr/>
          <p:nvPr/>
        </p:nvPicPr>
        <p:blipFill>
          <a:blip r:embed="rId6"/>
          <a:stretch/>
        </p:blipFill>
        <p:spPr>
          <a:xfrm>
            <a:off x="927720" y="2502720"/>
            <a:ext cx="2596320" cy="147564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7" name="CustomShape 4"/>
          <p:cNvSpPr/>
          <p:nvPr/>
        </p:nvSpPr>
        <p:spPr>
          <a:xfrm>
            <a:off x="850320" y="4033800"/>
            <a:ext cx="124344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Abb.1: Erdbeben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118" name="CustomShape 5"/>
          <p:cNvSpPr/>
          <p:nvPr/>
        </p:nvSpPr>
        <p:spPr>
          <a:xfrm>
            <a:off x="5796360" y="4221720"/>
            <a:ext cx="159372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Abb.2: Atomkraftwerk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119" name="CustomShape 6"/>
          <p:cNvSpPr/>
          <p:nvPr/>
        </p:nvSpPr>
        <p:spPr>
          <a:xfrm>
            <a:off x="2973960" y="6020280"/>
            <a:ext cx="235584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Abb.3: Brand auf Industriegelände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120" name="CustomShape 7"/>
          <p:cNvSpPr/>
          <p:nvPr/>
        </p:nvSpPr>
        <p:spPr>
          <a:xfrm>
            <a:off x="822960" y="1801440"/>
            <a:ext cx="516420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600" b="1" strike="noStrike" spc="-1">
                <a:solidFill>
                  <a:srgbClr val="24292E"/>
                </a:solidFill>
                <a:latin typeface="-apple-system"/>
              </a:rPr>
              <a:t>Situation: 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Schwere Katastrophen</a:t>
            </a:r>
            <a:endParaRPr lang="de-DE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Subsysteme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20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37" name="CustomShape 4"/>
          <p:cNvSpPr/>
          <p:nvPr/>
        </p:nvSpPr>
        <p:spPr>
          <a:xfrm>
            <a:off x="822960" y="1856880"/>
            <a:ext cx="7202880" cy="201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Signalverfolgung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1" strike="noStrike" spc="-1" dirty="0">
                <a:solidFill>
                  <a:srgbClr val="000000"/>
                </a:solidFill>
                <a:latin typeface="Calibri"/>
              </a:rPr>
              <a:t>Fortbewegung (an Land und im Wasser)</a:t>
            </a:r>
            <a:endParaRPr lang="de-DE" sz="1800" b="1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/>
              </a:rPr>
              <a:t>Navigation (Hindernisse umfahren)</a:t>
            </a:r>
            <a:endParaRPr lang="de-DE" sz="1800" b="0" strike="noStrike" spc="-1" dirty="0">
              <a:latin typeface="Arial"/>
            </a:endParaRP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b="1" spc="-1" dirty="0">
                <a:solidFill>
                  <a:srgbClr val="000000"/>
                </a:solidFill>
                <a:latin typeface="Calibri"/>
              </a:rPr>
              <a:t>Objekterkennung (Person oder radioaktives Objekt)</a:t>
            </a: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b="1" spc="-1" dirty="0">
                <a:solidFill>
                  <a:srgbClr val="000000"/>
                </a:solidFill>
                <a:latin typeface="Calibri"/>
              </a:rPr>
              <a:t>Objektbergung</a:t>
            </a: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/>
              </a:rPr>
              <a:t>Kommunikation (mit Person)</a:t>
            </a: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b="1" spc="-1" dirty="0">
                <a:solidFill>
                  <a:srgbClr val="000000"/>
                </a:solidFill>
                <a:latin typeface="Calibri"/>
              </a:rPr>
              <a:t>Firmengelände</a:t>
            </a:r>
          </a:p>
        </p:txBody>
      </p:sp>
    </p:spTree>
    <p:extLst>
      <p:ext uri="{BB962C8B-B14F-4D97-AF65-F5344CB8AC3E}">
        <p14:creationId xmlns:p14="http://schemas.microsoft.com/office/powerpoint/2010/main" val="275530850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5">
            <a:extLst>
              <a:ext uri="{FF2B5EF4-FFF2-40B4-BE49-F238E27FC236}">
                <a16:creationId xmlns:a16="http://schemas.microsoft.com/office/drawing/2014/main" id="{F62A56A4-2F60-4D98-A5E2-E24A9EEE2332}"/>
              </a:ext>
            </a:extLst>
          </p:cNvPr>
          <p:cNvSpPr/>
          <p:nvPr/>
        </p:nvSpPr>
        <p:spPr bwMode="auto">
          <a:xfrm>
            <a:off x="822960" y="3622913"/>
            <a:ext cx="5943493" cy="697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7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>
                <a:solidFill>
                  <a:srgbClr val="404040"/>
                </a:solidFill>
                <a:latin typeface="Calibri Light"/>
              </a:rPr>
              <a:t>Agenda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CAE1737-D23C-4F2A-92C2-246CD2D39FE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21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822960" y="1884703"/>
            <a:ext cx="4811230" cy="34764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6110" indent="-28575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Produktübersicht / Systemumgebung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ü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6110" indent="-28575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Konzept</a:t>
            </a: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Requirements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Case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Paper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Prototypes</a:t>
            </a:r>
            <a:endParaRPr lang="de-DE" sz="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System Architecture und Subsysteme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Implementierung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3D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C#, </a:t>
            </a:r>
            <a:r>
              <a:rPr lang="de-DE" sz="16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nity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Zusammenfassung + Ausblick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Referenzen + Literatur</a:t>
            </a: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0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8400673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Subsystem: </a:t>
            </a: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Firmengelände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22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2" name="CustomShape 4">
            <a:extLst>
              <a:ext uri="{FF2B5EF4-FFF2-40B4-BE49-F238E27FC236}">
                <a16:creationId xmlns:a16="http://schemas.microsoft.com/office/drawing/2014/main" id="{0CB057EF-D1F4-49A6-9DCF-2B25B14D7AC2}"/>
              </a:ext>
            </a:extLst>
          </p:cNvPr>
          <p:cNvSpPr/>
          <p:nvPr/>
        </p:nvSpPr>
        <p:spPr>
          <a:xfrm>
            <a:off x="896160" y="6080556"/>
            <a:ext cx="2170957" cy="275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Abb.12:  Subsystem „</a:t>
            </a:r>
            <a:r>
              <a:rPr lang="de-DE" sz="1200" b="1" strike="noStrike" spc="-1" dirty="0" err="1">
                <a:solidFill>
                  <a:srgbClr val="000000"/>
                </a:solidFill>
                <a:latin typeface="Calibri"/>
              </a:rPr>
              <a:t>Premises</a:t>
            </a: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“</a:t>
            </a:r>
            <a:endParaRPr lang="de-DE" sz="1200" b="0" strike="noStrike" spc="-1" dirty="0">
              <a:latin typeface="Arial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8F6E20E-8A96-44F4-B593-0EAA47DCAA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60" y="1867708"/>
            <a:ext cx="4838255" cy="4109110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40952BDE-236A-42CA-82AD-195A6DFC50ED}"/>
              </a:ext>
            </a:extLst>
          </p:cNvPr>
          <p:cNvCxnSpPr/>
          <p:nvPr/>
        </p:nvCxnSpPr>
        <p:spPr>
          <a:xfrm flipH="1">
            <a:off x="4262040" y="3637280"/>
            <a:ext cx="1701880" cy="78232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C4A7880C-D1BA-426F-8315-7B174B1A2193}"/>
              </a:ext>
            </a:extLst>
          </p:cNvPr>
          <p:cNvCxnSpPr>
            <a:cxnSpLocks/>
          </p:cNvCxnSpPr>
          <p:nvPr/>
        </p:nvCxnSpPr>
        <p:spPr>
          <a:xfrm flipH="1" flipV="1">
            <a:off x="4338320" y="3891280"/>
            <a:ext cx="1625600" cy="39624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62432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Subsystem: </a:t>
            </a: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Firmengelände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23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050907F3-292E-47EA-BD76-AD65AA8B9825}"/>
              </a:ext>
            </a:extLst>
          </p:cNvPr>
          <p:cNvSpPr/>
          <p:nvPr/>
        </p:nvSpPr>
        <p:spPr>
          <a:xfrm>
            <a:off x="822960" y="5447214"/>
            <a:ext cx="236664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Abb.13: Ausschnitt aus „Premises“</a:t>
            </a:r>
            <a:endParaRPr lang="de-DE" sz="1200" b="0" strike="noStrike" spc="-1">
              <a:latin typeface="Arial"/>
            </a:endParaRP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50387301-520A-4AC0-B858-CE39545C2542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22960" y="2003781"/>
            <a:ext cx="5425440" cy="32489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4AF4736A-0C6C-4E58-B2EE-DF0E44096CEB}"/>
              </a:ext>
            </a:extLst>
          </p:cNvPr>
          <p:cNvSpPr txBox="1"/>
          <p:nvPr/>
        </p:nvSpPr>
        <p:spPr>
          <a:xfrm rot="19972583">
            <a:off x="2391670" y="3663850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austauschen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8F1878E-3F7A-4017-A28F-A940FC565154}"/>
              </a:ext>
            </a:extLst>
          </p:cNvPr>
          <p:cNvSpPr txBox="1"/>
          <p:nvPr/>
        </p:nvSpPr>
        <p:spPr>
          <a:xfrm>
            <a:off x="6580811" y="1954066"/>
            <a:ext cx="203106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  = Start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point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  = Radioaktive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obstacle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  = Radio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tower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  =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Obstacle</a:t>
            </a:r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rescue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  =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Barrier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  = Person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 =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  = Wall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05257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Subsystem: </a:t>
            </a: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Firmengelände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24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8F1878E-3F7A-4017-A28F-A940FC565154}"/>
              </a:ext>
            </a:extLst>
          </p:cNvPr>
          <p:cNvSpPr txBox="1"/>
          <p:nvPr/>
        </p:nvSpPr>
        <p:spPr>
          <a:xfrm>
            <a:off x="5240146" y="1855299"/>
            <a:ext cx="1723421" cy="21749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Start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point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</a:pPr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Radioaktive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obstacle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</a:pPr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Radio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tower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</a:pP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Obstacle</a:t>
            </a:r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rescue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</a:pP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Barrier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</a:pPr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Person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</a:pPr>
            <a:r>
              <a:rPr lang="de-DE" sz="1400" b="1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</a:pPr>
            <a:r>
              <a:rPr lang="de-DE" sz="1400" b="1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Wall</a:t>
            </a:r>
            <a:endParaRPr lang="de-DE" sz="1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CustomShape 4">
            <a:extLst>
              <a:ext uri="{FF2B5EF4-FFF2-40B4-BE49-F238E27FC236}">
                <a16:creationId xmlns:a16="http://schemas.microsoft.com/office/drawing/2014/main" id="{D2A3C190-9699-458A-A0B6-E328A68FA000}"/>
              </a:ext>
            </a:extLst>
          </p:cNvPr>
          <p:cNvSpPr/>
          <p:nvPr/>
        </p:nvSpPr>
        <p:spPr>
          <a:xfrm>
            <a:off x="941400" y="6032829"/>
            <a:ext cx="3066930" cy="275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Abb.14: Visualisierung des Firmengeländes </a:t>
            </a:r>
            <a:endParaRPr lang="de-DE" sz="1200" b="0" strike="noStrike" spc="-1">
              <a:latin typeface="Arial"/>
            </a:endParaRPr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570E7D32-9ABC-4D5B-8A90-FF93C5C77FE7}"/>
              </a:ext>
            </a:extLst>
          </p:cNvPr>
          <p:cNvPicPr/>
          <p:nvPr/>
        </p:nvPicPr>
        <p:blipFill>
          <a:blip r:embed="rId3"/>
          <a:srcRect b="25122"/>
          <a:stretch/>
        </p:blipFill>
        <p:spPr>
          <a:xfrm>
            <a:off x="-102600" y="1737000"/>
            <a:ext cx="5670280" cy="4402080"/>
          </a:xfrm>
          <a:prstGeom prst="rect">
            <a:avLst/>
          </a:prstGeom>
          <a:ln>
            <a:noFill/>
          </a:ln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858542C-AD14-485B-81DA-9BADCB66E9BB}"/>
              </a:ext>
            </a:extLst>
          </p:cNvPr>
          <p:cNvSpPr txBox="1"/>
          <p:nvPr/>
        </p:nvSpPr>
        <p:spPr>
          <a:xfrm rot="19972583">
            <a:off x="2380504" y="3633185"/>
            <a:ext cx="1668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austauschen</a:t>
            </a:r>
          </a:p>
        </p:txBody>
      </p:sp>
      <p:pic>
        <p:nvPicPr>
          <p:cNvPr id="7" name="Grafik 2">
            <a:extLst>
              <a:ext uri="{FF2B5EF4-FFF2-40B4-BE49-F238E27FC236}">
                <a16:creationId xmlns:a16="http://schemas.microsoft.com/office/drawing/2014/main" id="{5D82F015-4F9D-43D9-87A0-4263A66A02AD}"/>
              </a:ext>
            </a:extLst>
          </p:cNvPr>
          <p:cNvPicPr/>
          <p:nvPr/>
        </p:nvPicPr>
        <p:blipFill rotWithShape="1">
          <a:blip r:embed="rId3"/>
          <a:srcRect l="21457" t="74300" r="70732" b="3668"/>
          <a:stretch/>
        </p:blipFill>
        <p:spPr>
          <a:xfrm>
            <a:off x="4926078" y="1839473"/>
            <a:ext cx="423360" cy="1194120"/>
          </a:xfrm>
          <a:prstGeom prst="rect">
            <a:avLst/>
          </a:prstGeom>
          <a:ln>
            <a:noFill/>
          </a:ln>
        </p:spPr>
      </p:pic>
      <p:pic>
        <p:nvPicPr>
          <p:cNvPr id="8" name="Grafik 18">
            <a:extLst>
              <a:ext uri="{FF2B5EF4-FFF2-40B4-BE49-F238E27FC236}">
                <a16:creationId xmlns:a16="http://schemas.microsoft.com/office/drawing/2014/main" id="{659BC8BB-C1C7-4E1D-8A95-FBBCD662DCB9}"/>
              </a:ext>
            </a:extLst>
          </p:cNvPr>
          <p:cNvPicPr/>
          <p:nvPr/>
        </p:nvPicPr>
        <p:blipFill>
          <a:blip r:embed="rId3"/>
          <a:srcRect l="57497" t="74300" r="34688" b="3668"/>
          <a:stretch/>
        </p:blipFill>
        <p:spPr>
          <a:xfrm>
            <a:off x="4956558" y="2904300"/>
            <a:ext cx="423360" cy="11941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959583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Subsystem: </a:t>
            </a: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Fortbewegung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25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2" name="Grafik 5">
            <a:extLst>
              <a:ext uri="{FF2B5EF4-FFF2-40B4-BE49-F238E27FC236}">
                <a16:creationId xmlns:a16="http://schemas.microsoft.com/office/drawing/2014/main" id="{D5A5315F-5CAF-4357-9020-19A857120927}"/>
              </a:ext>
            </a:extLst>
          </p:cNvPr>
          <p:cNvPicPr/>
          <p:nvPr/>
        </p:nvPicPr>
        <p:blipFill rotWithShape="1">
          <a:blip r:embed="rId3"/>
          <a:srcRect b="59232"/>
          <a:stretch/>
        </p:blipFill>
        <p:spPr>
          <a:xfrm>
            <a:off x="885600" y="1875453"/>
            <a:ext cx="6345624" cy="1670387"/>
          </a:xfrm>
          <a:prstGeom prst="rect">
            <a:avLst/>
          </a:prstGeom>
          <a:ln>
            <a:noFill/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504BB13-E468-4095-8EB5-E9340AFD62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424" y="3646883"/>
            <a:ext cx="5362800" cy="263035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437C49D-4767-4B6E-8908-7E0D70876870}"/>
              </a:ext>
            </a:extLst>
          </p:cNvPr>
          <p:cNvSpPr txBox="1"/>
          <p:nvPr/>
        </p:nvSpPr>
        <p:spPr>
          <a:xfrm rot="20871050">
            <a:off x="620810" y="5143440"/>
            <a:ext cx="7665719" cy="5847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FF0000"/>
                </a:solidFill>
              </a:rPr>
              <a:t>Implementierung Unity / Aktivitätsdiagramm</a:t>
            </a:r>
          </a:p>
          <a:p>
            <a:r>
              <a:rPr lang="de-DE" sz="1600" b="1" dirty="0">
                <a:solidFill>
                  <a:srgbClr val="FF0000"/>
                </a:solidFill>
                <a:sym typeface="Wingdings" panose="05000000000000000000" pitchFamily="2" charset="2"/>
              </a:rPr>
              <a:t> kurzes Video, wirkende Kraft zeigen (über Ketten / Turbine + Ruder</a:t>
            </a:r>
            <a:endParaRPr lang="de-DE" sz="1600" b="1" dirty="0">
              <a:solidFill>
                <a:srgbClr val="FF0000"/>
              </a:solidFill>
            </a:endParaRPr>
          </a:p>
        </p:txBody>
      </p: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04DD61AA-F91D-4097-A110-735EAFA0A536}"/>
              </a:ext>
            </a:extLst>
          </p:cNvPr>
          <p:cNvSpPr/>
          <p:nvPr/>
        </p:nvSpPr>
        <p:spPr>
          <a:xfrm>
            <a:off x="975360" y="4724400"/>
            <a:ext cx="721360" cy="2844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06438DE-55AE-4E2E-ADC0-68E239FE573F}"/>
              </a:ext>
            </a:extLst>
          </p:cNvPr>
          <p:cNvSpPr txBox="1"/>
          <p:nvPr/>
        </p:nvSpPr>
        <p:spPr>
          <a:xfrm>
            <a:off x="7119688" y="2230276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6B25A5C-BBF7-4798-AB10-C5166874A4F3}"/>
              </a:ext>
            </a:extLst>
          </p:cNvPr>
          <p:cNvSpPr txBox="1"/>
          <p:nvPr/>
        </p:nvSpPr>
        <p:spPr>
          <a:xfrm>
            <a:off x="7119688" y="2516538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3D7DCFD-4D7E-4577-B559-6BF5070CB18B}"/>
              </a:ext>
            </a:extLst>
          </p:cNvPr>
          <p:cNvSpPr txBox="1"/>
          <p:nvPr/>
        </p:nvSpPr>
        <p:spPr>
          <a:xfrm>
            <a:off x="7119688" y="2848413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AB89173-ADBA-4386-8948-113BB950EB80}"/>
              </a:ext>
            </a:extLst>
          </p:cNvPr>
          <p:cNvSpPr txBox="1"/>
          <p:nvPr/>
        </p:nvSpPr>
        <p:spPr>
          <a:xfrm>
            <a:off x="7119688" y="3152656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</a:p>
        </p:txBody>
      </p:sp>
      <p:pic>
        <p:nvPicPr>
          <p:cNvPr id="14" name="Grafik 5">
            <a:extLst>
              <a:ext uri="{FF2B5EF4-FFF2-40B4-BE49-F238E27FC236}">
                <a16:creationId xmlns:a16="http://schemas.microsoft.com/office/drawing/2014/main" id="{7E42C0EC-0881-4ED8-BBD4-705803AF1750}"/>
              </a:ext>
            </a:extLst>
          </p:cNvPr>
          <p:cNvPicPr/>
          <p:nvPr/>
        </p:nvPicPr>
        <p:blipFill rotWithShape="1">
          <a:blip r:embed="rId3"/>
          <a:srcRect t="77343" b="12379"/>
          <a:stretch/>
        </p:blipFill>
        <p:spPr>
          <a:xfrm>
            <a:off x="885600" y="3545840"/>
            <a:ext cx="6345624" cy="421119"/>
          </a:xfrm>
          <a:prstGeom prst="rect">
            <a:avLst/>
          </a:prstGeom>
          <a:ln>
            <a:noFill/>
          </a:ln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6C76746D-024F-408A-B198-78166D6305AB}"/>
              </a:ext>
            </a:extLst>
          </p:cNvPr>
          <p:cNvSpPr txBox="1"/>
          <p:nvPr/>
        </p:nvSpPr>
        <p:spPr>
          <a:xfrm>
            <a:off x="7119688" y="3529031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</a:p>
        </p:txBody>
      </p:sp>
    </p:spTree>
    <p:extLst>
      <p:ext uri="{BB962C8B-B14F-4D97-AF65-F5344CB8AC3E}">
        <p14:creationId xmlns:p14="http://schemas.microsoft.com/office/powerpoint/2010/main" val="22728206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fik 30">
            <a:extLst>
              <a:ext uri="{FF2B5EF4-FFF2-40B4-BE49-F238E27FC236}">
                <a16:creationId xmlns:a16="http://schemas.microsoft.com/office/drawing/2014/main" id="{8AB5580B-E7C7-45B0-8006-CC4FA506EF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26" r="15161" b="53143"/>
          <a:stretch/>
        </p:blipFill>
        <p:spPr>
          <a:xfrm>
            <a:off x="5026847" y="4238417"/>
            <a:ext cx="3570265" cy="1720784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3DC02C02-0B04-45F2-935E-2D687388DE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62" t="36250" r="45109" b="47123"/>
          <a:stretch/>
        </p:blipFill>
        <p:spPr>
          <a:xfrm>
            <a:off x="3162787" y="4305403"/>
            <a:ext cx="1724489" cy="1653798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0A8493EE-E3BE-4913-BE0C-DE4495D9707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01" y="4282801"/>
            <a:ext cx="2517117" cy="167640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Subsysteme</a:t>
            </a: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: </a:t>
            </a:r>
          </a:p>
          <a:p>
            <a:pPr>
              <a:lnSpc>
                <a:spcPct val="85000"/>
              </a:lnSpc>
            </a:pP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Objekterkennung</a:t>
            </a: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 + </a:t>
            </a: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Objektbergung</a:t>
            </a:r>
            <a:endParaRPr lang="en-US" sz="4000" b="1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26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565330B-3DC0-4225-84DD-60325D430BCC}"/>
              </a:ext>
            </a:extLst>
          </p:cNvPr>
          <p:cNvSpPr txBox="1"/>
          <p:nvPr/>
        </p:nvSpPr>
        <p:spPr>
          <a:xfrm>
            <a:off x="7119688" y="2230276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91C4A3B-07CD-4735-94C7-30F4C65CAAEB}"/>
              </a:ext>
            </a:extLst>
          </p:cNvPr>
          <p:cNvSpPr txBox="1"/>
          <p:nvPr/>
        </p:nvSpPr>
        <p:spPr>
          <a:xfrm>
            <a:off x="7119688" y="2516538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AC9C0BE-F084-4FD0-83F8-BDC49CAFF9AE}"/>
              </a:ext>
            </a:extLst>
          </p:cNvPr>
          <p:cNvSpPr txBox="1"/>
          <p:nvPr/>
        </p:nvSpPr>
        <p:spPr>
          <a:xfrm>
            <a:off x="7119688" y="2848413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B271409-201E-4699-9AEB-0E1D3365CE85}"/>
              </a:ext>
            </a:extLst>
          </p:cNvPr>
          <p:cNvSpPr txBox="1"/>
          <p:nvPr/>
        </p:nvSpPr>
        <p:spPr>
          <a:xfrm>
            <a:off x="7119688" y="3152656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</a:p>
        </p:txBody>
      </p:sp>
      <p:pic>
        <p:nvPicPr>
          <p:cNvPr id="17" name="Grafik 5">
            <a:extLst>
              <a:ext uri="{FF2B5EF4-FFF2-40B4-BE49-F238E27FC236}">
                <a16:creationId xmlns:a16="http://schemas.microsoft.com/office/drawing/2014/main" id="{E41EDD14-47E2-4502-8825-7F798F5E2835}"/>
              </a:ext>
            </a:extLst>
          </p:cNvPr>
          <p:cNvPicPr/>
          <p:nvPr/>
        </p:nvPicPr>
        <p:blipFill rotWithShape="1">
          <a:blip r:embed="rId5"/>
          <a:srcRect b="88960"/>
          <a:stretch/>
        </p:blipFill>
        <p:spPr>
          <a:xfrm>
            <a:off x="894080" y="1864153"/>
            <a:ext cx="6345624" cy="452327"/>
          </a:xfrm>
          <a:prstGeom prst="rect">
            <a:avLst/>
          </a:prstGeom>
          <a:ln>
            <a:noFill/>
          </a:ln>
        </p:spPr>
      </p:pic>
      <p:pic>
        <p:nvPicPr>
          <p:cNvPr id="19" name="Grafik 5">
            <a:extLst>
              <a:ext uri="{FF2B5EF4-FFF2-40B4-BE49-F238E27FC236}">
                <a16:creationId xmlns:a16="http://schemas.microsoft.com/office/drawing/2014/main" id="{4E3201A1-883D-49D4-85F3-BF5FAF8F0087}"/>
              </a:ext>
            </a:extLst>
          </p:cNvPr>
          <p:cNvPicPr/>
          <p:nvPr/>
        </p:nvPicPr>
        <p:blipFill rotWithShape="1">
          <a:blip r:embed="rId5"/>
          <a:srcRect t="38907" b="27984"/>
          <a:stretch/>
        </p:blipFill>
        <p:spPr>
          <a:xfrm>
            <a:off x="894080" y="2270553"/>
            <a:ext cx="6345624" cy="1356567"/>
          </a:xfrm>
          <a:prstGeom prst="rect">
            <a:avLst/>
          </a:prstGeom>
          <a:ln>
            <a:noFill/>
          </a:ln>
        </p:spPr>
      </p:pic>
      <p:pic>
        <p:nvPicPr>
          <p:cNvPr id="21" name="Grafik 5">
            <a:extLst>
              <a:ext uri="{FF2B5EF4-FFF2-40B4-BE49-F238E27FC236}">
                <a16:creationId xmlns:a16="http://schemas.microsoft.com/office/drawing/2014/main" id="{83690E7A-7724-43FA-BC13-1FB34D013B64}"/>
              </a:ext>
            </a:extLst>
          </p:cNvPr>
          <p:cNvPicPr/>
          <p:nvPr/>
        </p:nvPicPr>
        <p:blipFill rotWithShape="1">
          <a:blip r:embed="rId5"/>
          <a:srcRect t="87508" b="-20617"/>
          <a:stretch/>
        </p:blipFill>
        <p:spPr>
          <a:xfrm>
            <a:off x="894080" y="3627120"/>
            <a:ext cx="6345624" cy="1356567"/>
          </a:xfrm>
          <a:prstGeom prst="rect">
            <a:avLst/>
          </a:prstGeom>
          <a:ln>
            <a:noFill/>
          </a:ln>
        </p:spPr>
      </p:pic>
      <p:pic>
        <p:nvPicPr>
          <p:cNvPr id="23" name="Grafik 5">
            <a:extLst>
              <a:ext uri="{FF2B5EF4-FFF2-40B4-BE49-F238E27FC236}">
                <a16:creationId xmlns:a16="http://schemas.microsoft.com/office/drawing/2014/main" id="{82F4E203-84D5-4435-8749-D0BC5F466F9B}"/>
              </a:ext>
            </a:extLst>
          </p:cNvPr>
          <p:cNvPicPr/>
          <p:nvPr/>
        </p:nvPicPr>
        <p:blipFill rotWithShape="1">
          <a:blip r:embed="rId5"/>
          <a:srcRect t="79899" r="85430" b="11200"/>
          <a:stretch/>
        </p:blipFill>
        <p:spPr>
          <a:xfrm>
            <a:off x="894080" y="3627120"/>
            <a:ext cx="924560" cy="364680"/>
          </a:xfrm>
          <a:prstGeom prst="rect">
            <a:avLst/>
          </a:prstGeom>
          <a:ln>
            <a:noFill/>
          </a:ln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63F285B8-6A01-44C4-9174-BFE25E174A76}"/>
              </a:ext>
            </a:extLst>
          </p:cNvPr>
          <p:cNvSpPr txBox="1"/>
          <p:nvPr/>
        </p:nvSpPr>
        <p:spPr>
          <a:xfrm>
            <a:off x="7119688" y="3579642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78B23A5-6F8B-4B83-922A-7BB188DB83CD}"/>
              </a:ext>
            </a:extLst>
          </p:cNvPr>
          <p:cNvSpPr txBox="1"/>
          <p:nvPr/>
        </p:nvSpPr>
        <p:spPr>
          <a:xfrm rot="20871050">
            <a:off x="620812" y="3972662"/>
            <a:ext cx="7665719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FF0000"/>
                </a:solidFill>
              </a:rPr>
              <a:t>Implementierung 3D</a:t>
            </a:r>
          </a:p>
          <a:p>
            <a:r>
              <a:rPr lang="de-DE" sz="1600" b="1" dirty="0">
                <a:solidFill>
                  <a:srgbClr val="FF0000"/>
                </a:solidFill>
                <a:sym typeface="Wingdings" panose="05000000000000000000" pitchFamily="2" charset="2"/>
              </a:rPr>
              <a:t> kurzes Video (Greifer), Renderings mit Ansichten (Greifarm, Peripherie, Boxen)</a:t>
            </a:r>
            <a:endParaRPr lang="de-DE" sz="1600" b="1" dirty="0">
              <a:solidFill>
                <a:srgbClr val="FF0000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3B6FFE1-2FE2-439D-B286-16DAA5B4CA06}"/>
              </a:ext>
            </a:extLst>
          </p:cNvPr>
          <p:cNvSpPr txBox="1"/>
          <p:nvPr/>
        </p:nvSpPr>
        <p:spPr>
          <a:xfrm rot="20871050">
            <a:off x="945932" y="4828614"/>
            <a:ext cx="7665719" cy="5847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FF0000"/>
                </a:solidFill>
              </a:rPr>
              <a:t>Implementierung C# oder Aktivitätsdiagramme</a:t>
            </a:r>
          </a:p>
          <a:p>
            <a:r>
              <a:rPr lang="de-DE" sz="1600" b="1" dirty="0">
                <a:solidFill>
                  <a:srgbClr val="FF0000"/>
                </a:solidFill>
                <a:sym typeface="Wingdings" panose="05000000000000000000" pitchFamily="2" charset="2"/>
              </a:rPr>
              <a:t> Objekterkennung und -bergung</a:t>
            </a:r>
            <a:endParaRPr lang="de-DE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90004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Subsystem: </a:t>
            </a: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Objekterkennung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27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013AB0A-B606-4041-A250-64809B46E4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" y="2647438"/>
            <a:ext cx="8727440" cy="290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5027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Subsystem: </a:t>
            </a: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Objektbergung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28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08EBB52-B1A9-4478-869C-1730C9C5DF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741"/>
          <a:stretch/>
        </p:blipFill>
        <p:spPr>
          <a:xfrm>
            <a:off x="208713" y="1910080"/>
            <a:ext cx="8726574" cy="212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89992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Subsystem: </a:t>
            </a: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Objektbergung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29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08EBB52-B1A9-4478-869C-1730C9C5DF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6" b="46292"/>
          <a:stretch/>
        </p:blipFill>
        <p:spPr>
          <a:xfrm>
            <a:off x="208713" y="1910080"/>
            <a:ext cx="8726574" cy="244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03921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Motivation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4284E7B-0B67-4EFA-9515-32323F687201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</a:t>
            </a:fld>
            <a:endParaRPr lang="de-DE" sz="1050" b="0" strike="noStrike" spc="-1">
              <a:latin typeface="Times New Roman"/>
            </a:endParaRPr>
          </a:p>
        </p:txBody>
      </p:sp>
      <p:pic>
        <p:nvPicPr>
          <p:cNvPr id="124" name="Grafik 12"/>
          <p:cNvPicPr/>
          <p:nvPr/>
        </p:nvPicPr>
        <p:blipFill>
          <a:blip r:embed="rId3"/>
          <a:stretch/>
        </p:blipFill>
        <p:spPr>
          <a:xfrm>
            <a:off x="5925240" y="2416320"/>
            <a:ext cx="2395440" cy="33760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5" name="CustomShape 4"/>
          <p:cNvSpPr/>
          <p:nvPr/>
        </p:nvSpPr>
        <p:spPr>
          <a:xfrm>
            <a:off x="822960" y="1801440"/>
            <a:ext cx="5164200" cy="301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600" b="1" strike="noStrike" spc="-1">
                <a:solidFill>
                  <a:srgbClr val="24292E"/>
                </a:solidFill>
                <a:latin typeface="-apple-system"/>
              </a:rPr>
              <a:t>Situation: 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Schwere Katastrophen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600" b="1" strike="noStrike" spc="-1">
                <a:solidFill>
                  <a:srgbClr val="24292E"/>
                </a:solidFill>
                <a:latin typeface="-apple-system"/>
              </a:rPr>
              <a:t>Problem: </a:t>
            </a:r>
            <a:endParaRPr lang="de-DE" sz="16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verletzte Personen finden und retten</a:t>
            </a:r>
            <a:endParaRPr lang="de-DE" sz="16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Gegenstände bergen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6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"/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ohne andere Menschen in Gefahr zu bringen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600" b="1" strike="noStrike" spc="-1">
                <a:solidFill>
                  <a:srgbClr val="24292E"/>
                </a:solidFill>
                <a:latin typeface="-apple-system"/>
              </a:rPr>
              <a:t>Lösung: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600" b="0" strike="noStrike" spc="-1">
                <a:solidFill>
                  <a:srgbClr val="24292E"/>
                </a:solidFill>
                <a:latin typeface="-apple-system"/>
              </a:rPr>
              <a:t>Rescue Robot</a:t>
            </a:r>
            <a:endParaRPr lang="de-DE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600" b="0" strike="noStrike" spc="-1">
              <a:latin typeface="Arial"/>
            </a:endParaRPr>
          </a:p>
        </p:txBody>
      </p:sp>
      <p:sp>
        <p:nvSpPr>
          <p:cNvPr id="126" name="CustomShape 5"/>
          <p:cNvSpPr/>
          <p:nvPr/>
        </p:nvSpPr>
        <p:spPr>
          <a:xfrm>
            <a:off x="5947200" y="5710680"/>
            <a:ext cx="114732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Abb.4: Roboter</a:t>
            </a:r>
            <a:endParaRPr lang="de-DE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Subsystem: </a:t>
            </a: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Objektbergung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30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08EBB52-B1A9-4478-869C-1730C9C5DF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0" t="46034" r="260" b="1411"/>
          <a:stretch/>
        </p:blipFill>
        <p:spPr>
          <a:xfrm>
            <a:off x="208713" y="1910080"/>
            <a:ext cx="8726574" cy="368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84417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>
            <a:defPPr>
              <a:defRPr lang="de-DE"/>
            </a:defPPr>
            <a:lvl1pPr>
              <a:lnSpc>
                <a:spcPct val="85000"/>
              </a:lnSpc>
              <a:defRPr sz="4800" b="1" strike="noStrike" spc="-52">
                <a:solidFill>
                  <a:srgbClr val="404040"/>
                </a:solidFill>
                <a:latin typeface="Calibri Light"/>
              </a:defRPr>
            </a:lvl1pPr>
          </a:lstStyle>
          <a:p>
            <a:r>
              <a:rPr lang="en-US" dirty="0" err="1"/>
              <a:t>Implementierung</a:t>
            </a:r>
            <a:endParaRPr lang="en-US" dirty="0"/>
          </a:p>
        </p:txBody>
      </p:sp>
      <p:sp>
        <p:nvSpPr>
          <p:cNvPr id="16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F152E46-4C3C-45C9-85D3-4075AF006975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31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6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1005840" y="6041520"/>
            <a:ext cx="623417" cy="275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 dirty="0" err="1">
                <a:solidFill>
                  <a:srgbClr val="000000"/>
                </a:solidFill>
                <a:latin typeface="Calibri"/>
              </a:rPr>
              <a:t>Abb.xx</a:t>
            </a:r>
            <a:endParaRPr lang="de-DE" sz="1200" b="0" strike="noStrike" spc="-1" dirty="0">
              <a:latin typeface="Arial"/>
            </a:endParaRPr>
          </a:p>
        </p:txBody>
      </p:sp>
      <p:pic>
        <p:nvPicPr>
          <p:cNvPr id="8" name="Grafik 5">
            <a:extLst>
              <a:ext uri="{FF2B5EF4-FFF2-40B4-BE49-F238E27FC236}">
                <a16:creationId xmlns:a16="http://schemas.microsoft.com/office/drawing/2014/main" id="{1C5B0ACF-0003-4DC4-BE64-2A9A5D76777C}"/>
              </a:ext>
            </a:extLst>
          </p:cNvPr>
          <p:cNvPicPr/>
          <p:nvPr/>
        </p:nvPicPr>
        <p:blipFill rotWithShape="1">
          <a:blip r:embed="rId2"/>
          <a:srcRect b="89236"/>
          <a:stretch/>
        </p:blipFill>
        <p:spPr>
          <a:xfrm>
            <a:off x="885600" y="1875453"/>
            <a:ext cx="6345624" cy="441027"/>
          </a:xfrm>
          <a:prstGeom prst="rect">
            <a:avLst/>
          </a:prstGeom>
          <a:ln>
            <a:noFill/>
          </a:ln>
        </p:spPr>
      </p:pic>
      <p:pic>
        <p:nvPicPr>
          <p:cNvPr id="11" name="Grafik 5">
            <a:extLst>
              <a:ext uri="{FF2B5EF4-FFF2-40B4-BE49-F238E27FC236}">
                <a16:creationId xmlns:a16="http://schemas.microsoft.com/office/drawing/2014/main" id="{C49E0004-9AC3-41BE-91C8-80B9EF4BB523}"/>
              </a:ext>
            </a:extLst>
          </p:cNvPr>
          <p:cNvPicPr/>
          <p:nvPr/>
        </p:nvPicPr>
        <p:blipFill rotWithShape="1">
          <a:blip r:embed="rId2"/>
          <a:srcRect t="70030" b="20470"/>
          <a:stretch/>
        </p:blipFill>
        <p:spPr>
          <a:xfrm>
            <a:off x="885600" y="2302720"/>
            <a:ext cx="6345624" cy="389221"/>
          </a:xfrm>
          <a:prstGeom prst="rect">
            <a:avLst/>
          </a:prstGeom>
          <a:ln>
            <a:noFill/>
          </a:ln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46A372C-C7F5-4AF7-B150-8F661FEAC199}"/>
              </a:ext>
            </a:extLst>
          </p:cNvPr>
          <p:cNvSpPr txBox="1"/>
          <p:nvPr/>
        </p:nvSpPr>
        <p:spPr>
          <a:xfrm>
            <a:off x="7119688" y="2270916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  <a:latin typeface="Wingdings" panose="05000000000000000000" pitchFamily="2" charset="2"/>
              </a:rPr>
              <a:t>ü</a:t>
            </a:r>
          </a:p>
        </p:txBody>
      </p:sp>
      <p:pic>
        <p:nvPicPr>
          <p:cNvPr id="22" name="Grafik 5">
            <a:extLst>
              <a:ext uri="{FF2B5EF4-FFF2-40B4-BE49-F238E27FC236}">
                <a16:creationId xmlns:a16="http://schemas.microsoft.com/office/drawing/2014/main" id="{0E164C4C-CAB4-4492-93C5-E630CCA805C7}"/>
              </a:ext>
            </a:extLst>
          </p:cNvPr>
          <p:cNvPicPr/>
          <p:nvPr/>
        </p:nvPicPr>
        <p:blipFill rotWithShape="1">
          <a:blip r:embed="rId2"/>
          <a:srcRect l="1784" t="82075" r="85430" b="11200"/>
          <a:stretch/>
        </p:blipFill>
        <p:spPr>
          <a:xfrm>
            <a:off x="1317548" y="2359557"/>
            <a:ext cx="811377" cy="27554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15401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>
                <a:solidFill>
                  <a:srgbClr val="404040"/>
                </a:solidFill>
                <a:latin typeface="Calibri Light"/>
              </a:rPr>
              <a:t>Future work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59578DB-6743-4CF7-849A-B85F07E39ACB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32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4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287115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References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7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3908D7C-1CD4-4248-A814-97D14BB2D393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33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828360" y="1884960"/>
            <a:ext cx="4600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0" strike="noStrike" spc="-1">
                <a:solidFill>
                  <a:srgbClr val="000000"/>
                </a:solidFill>
                <a:latin typeface="Calibri Light"/>
              </a:rPr>
              <a:t>Fig…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89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Bibliography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1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A676F3C4-6D58-431A-97AD-C68B2E3DFAB3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34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92" name="CustomShape 3"/>
          <p:cNvSpPr/>
          <p:nvPr/>
        </p:nvSpPr>
        <p:spPr>
          <a:xfrm>
            <a:off x="822960" y="1884960"/>
            <a:ext cx="75859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0" strike="noStrike" spc="-1">
                <a:solidFill>
                  <a:srgbClr val="000000"/>
                </a:solidFill>
                <a:latin typeface="Calibri Light"/>
              </a:rPr>
              <a:t>[1] </a:t>
            </a:r>
            <a:endParaRPr lang="de-DE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e-DE" sz="1200" b="0" strike="noStrike" spc="-1">
                <a:solidFill>
                  <a:srgbClr val="000000"/>
                </a:solidFill>
                <a:latin typeface="Calibri Light"/>
              </a:rPr>
              <a:t>…</a:t>
            </a:r>
            <a:endParaRPr lang="de-DE" sz="1200" b="0" strike="noStrike" spc="-1">
              <a:latin typeface="Arial"/>
            </a:endParaRPr>
          </a:p>
        </p:txBody>
      </p:sp>
      <p:sp>
        <p:nvSpPr>
          <p:cNvPr id="293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6A8C44-524F-41D3-9000-7B7FB14EE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707081"/>
            <a:ext cx="7543440" cy="609398"/>
          </a:xfrm>
        </p:spPr>
        <p:txBody>
          <a:bodyPr/>
          <a:lstStyle/>
          <a:p>
            <a:r>
              <a:rPr lang="de-DE" dirty="0" err="1"/>
              <a:t>BackUp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75523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Subsystem: </a:t>
            </a: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Objekterkennung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36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3" name="Grafik 5">
            <a:extLst>
              <a:ext uri="{FF2B5EF4-FFF2-40B4-BE49-F238E27FC236}">
                <a16:creationId xmlns:a16="http://schemas.microsoft.com/office/drawing/2014/main" id="{9F545A00-2948-49AF-8676-2F470769E1AF}"/>
              </a:ext>
            </a:extLst>
          </p:cNvPr>
          <p:cNvPicPr/>
          <p:nvPr/>
        </p:nvPicPr>
        <p:blipFill rotWithShape="1">
          <a:blip r:embed="rId3"/>
          <a:srcRect b="88960"/>
          <a:stretch/>
        </p:blipFill>
        <p:spPr>
          <a:xfrm>
            <a:off x="894080" y="1864153"/>
            <a:ext cx="6345624" cy="452327"/>
          </a:xfrm>
          <a:prstGeom prst="rect">
            <a:avLst/>
          </a:prstGeom>
          <a:ln>
            <a:noFill/>
          </a:ln>
        </p:spPr>
      </p:pic>
      <p:pic>
        <p:nvPicPr>
          <p:cNvPr id="2" name="Grafik 5">
            <a:extLst>
              <a:ext uri="{FF2B5EF4-FFF2-40B4-BE49-F238E27FC236}">
                <a16:creationId xmlns:a16="http://schemas.microsoft.com/office/drawing/2014/main" id="{7D7D9534-86F5-49DC-8D46-D98509C2E4AC}"/>
              </a:ext>
            </a:extLst>
          </p:cNvPr>
          <p:cNvPicPr/>
          <p:nvPr/>
        </p:nvPicPr>
        <p:blipFill rotWithShape="1">
          <a:blip r:embed="rId3"/>
          <a:srcRect t="38907" b="27984"/>
          <a:stretch/>
        </p:blipFill>
        <p:spPr>
          <a:xfrm>
            <a:off x="894080" y="2270553"/>
            <a:ext cx="6345624" cy="1356567"/>
          </a:xfrm>
          <a:prstGeom prst="rect">
            <a:avLst/>
          </a:prstGeom>
          <a:ln>
            <a:noFill/>
          </a:ln>
        </p:spPr>
      </p:pic>
      <p:pic>
        <p:nvPicPr>
          <p:cNvPr id="4" name="Grafik 5">
            <a:extLst>
              <a:ext uri="{FF2B5EF4-FFF2-40B4-BE49-F238E27FC236}">
                <a16:creationId xmlns:a16="http://schemas.microsoft.com/office/drawing/2014/main" id="{B5580E25-76B3-4848-AD59-57CDD212DE4D}"/>
              </a:ext>
            </a:extLst>
          </p:cNvPr>
          <p:cNvPicPr/>
          <p:nvPr/>
        </p:nvPicPr>
        <p:blipFill rotWithShape="1">
          <a:blip r:embed="rId3"/>
          <a:srcRect t="87508" b="-20617"/>
          <a:stretch/>
        </p:blipFill>
        <p:spPr>
          <a:xfrm>
            <a:off x="894080" y="3627120"/>
            <a:ext cx="6345624" cy="1356567"/>
          </a:xfrm>
          <a:prstGeom prst="rect">
            <a:avLst/>
          </a:prstGeom>
          <a:ln>
            <a:noFill/>
          </a:ln>
        </p:spPr>
      </p:pic>
      <p:pic>
        <p:nvPicPr>
          <p:cNvPr id="5" name="Grafik 5">
            <a:extLst>
              <a:ext uri="{FF2B5EF4-FFF2-40B4-BE49-F238E27FC236}">
                <a16:creationId xmlns:a16="http://schemas.microsoft.com/office/drawing/2014/main" id="{E5410E54-A39F-4727-BB42-E71FDEDA2EA0}"/>
              </a:ext>
            </a:extLst>
          </p:cNvPr>
          <p:cNvPicPr/>
          <p:nvPr/>
        </p:nvPicPr>
        <p:blipFill rotWithShape="1">
          <a:blip r:embed="rId3"/>
          <a:srcRect t="79899" r="85430" b="11200"/>
          <a:stretch/>
        </p:blipFill>
        <p:spPr>
          <a:xfrm>
            <a:off x="894080" y="3627120"/>
            <a:ext cx="924560" cy="364680"/>
          </a:xfrm>
          <a:prstGeom prst="rect">
            <a:avLst/>
          </a:prstGeom>
          <a:ln>
            <a:noFill/>
          </a:ln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26FCA81B-E8E0-4DF5-9C93-3E84262BD61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080" y="4362480"/>
            <a:ext cx="2517117" cy="167640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D767963-626F-44DC-AF29-FB85AEE4BC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62" t="36250" r="45109" b="47123"/>
          <a:stretch/>
        </p:blipFill>
        <p:spPr>
          <a:xfrm>
            <a:off x="3988047" y="4640665"/>
            <a:ext cx="1167905" cy="1120030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0EC3B66-72EC-4C17-A112-70471B4BA4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26" r="15161" b="53143"/>
          <a:stretch/>
        </p:blipFill>
        <p:spPr>
          <a:xfrm>
            <a:off x="5609601" y="4541521"/>
            <a:ext cx="2799279" cy="1349187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236660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52" dirty="0">
                <a:solidFill>
                  <a:srgbClr val="404040"/>
                </a:solidFill>
                <a:latin typeface="Calibri Light"/>
              </a:rPr>
              <a:t>Subsystem: </a:t>
            </a:r>
            <a:r>
              <a:rPr lang="en-US" sz="4000" b="1" strike="noStrike" spc="-52" dirty="0" err="1">
                <a:solidFill>
                  <a:srgbClr val="404040"/>
                </a:solidFill>
                <a:latin typeface="Calibri Light"/>
              </a:rPr>
              <a:t>Objekterkennung</a:t>
            </a: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2267439-75F1-40C3-B3BC-9D414A98C7D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37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0849676-09EC-4387-BA32-7AAA3EFEA0A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85600" y="1875453"/>
            <a:ext cx="6345624" cy="4097307"/>
          </a:xfrm>
          <a:prstGeom prst="rect">
            <a:avLst/>
          </a:prstGeom>
          <a:ln>
            <a:noFill/>
          </a:ln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85921CC-6222-4E02-8230-C4D45BAE4910}"/>
              </a:ext>
            </a:extLst>
          </p:cNvPr>
          <p:cNvSpPr/>
          <p:nvPr/>
        </p:nvSpPr>
        <p:spPr>
          <a:xfrm>
            <a:off x="905920" y="3515360"/>
            <a:ext cx="6304984" cy="129032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F0E76B1-87D6-4378-9B4B-4607DC3CB310}"/>
              </a:ext>
            </a:extLst>
          </p:cNvPr>
          <p:cNvSpPr/>
          <p:nvPr/>
        </p:nvSpPr>
        <p:spPr>
          <a:xfrm>
            <a:off x="2379120" y="5392500"/>
            <a:ext cx="4831784" cy="54000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520657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>
            <a:defPPr>
              <a:defRPr lang="de-DE"/>
            </a:defPPr>
            <a:lvl1pPr>
              <a:lnSpc>
                <a:spcPct val="85000"/>
              </a:lnSpc>
              <a:defRPr sz="4800" b="1" strike="noStrike" spc="-52">
                <a:solidFill>
                  <a:srgbClr val="404040"/>
                </a:solidFill>
                <a:latin typeface="Calibri Light"/>
              </a:defRPr>
            </a:lvl1pPr>
          </a:lstStyle>
          <a:p>
            <a:r>
              <a:rPr lang="en-US" dirty="0" err="1"/>
              <a:t>Implementierung</a:t>
            </a:r>
            <a:endParaRPr lang="en-US" dirty="0"/>
          </a:p>
        </p:txBody>
      </p:sp>
      <p:sp>
        <p:nvSpPr>
          <p:cNvPr id="16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F152E46-4C3C-45C9-85D3-4075AF006975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38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6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1005840" y="6041520"/>
            <a:ext cx="1756228" cy="275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 dirty="0">
                <a:solidFill>
                  <a:srgbClr val="000000"/>
                </a:solidFill>
                <a:latin typeface="Calibri"/>
              </a:rPr>
              <a:t>Abb.11: Paper Prototype</a:t>
            </a:r>
            <a:endParaRPr lang="de-DE" sz="1200" b="0" strike="noStrike" spc="-1" dirty="0">
              <a:latin typeface="Arial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7EBCCA4-7C69-42B1-991D-FF1BD2118F95}"/>
              </a:ext>
            </a:extLst>
          </p:cNvPr>
          <p:cNvSpPr txBox="1"/>
          <p:nvPr/>
        </p:nvSpPr>
        <p:spPr>
          <a:xfrm rot="19972583">
            <a:off x="9612563" y="1809175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Renderings austauschen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0E6E404-5CF5-452F-9FB2-5267D5674247}"/>
              </a:ext>
            </a:extLst>
          </p:cNvPr>
          <p:cNvSpPr txBox="1"/>
          <p:nvPr/>
        </p:nvSpPr>
        <p:spPr>
          <a:xfrm>
            <a:off x="9689430" y="3097260"/>
            <a:ext cx="3784754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Iso-Ansicht vorn </a:t>
            </a:r>
          </a:p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Iso-Ansicht hinten</a:t>
            </a:r>
          </a:p>
          <a:p>
            <a:pPr marL="285750" indent="-285750">
              <a:buFontTx/>
              <a:buChar char="-"/>
            </a:pPr>
            <a:r>
              <a:rPr lang="de-DE" sz="1500" b="1" dirty="0">
                <a:solidFill>
                  <a:srgbClr val="FF0000"/>
                </a:solidFill>
              </a:rPr>
              <a:t>Explosionsansicht (Bild / Video / </a:t>
            </a:r>
            <a:r>
              <a:rPr lang="de-DE" sz="1500" b="1" dirty="0" err="1">
                <a:solidFill>
                  <a:srgbClr val="FF0000"/>
                </a:solidFill>
              </a:rPr>
              <a:t>gif</a:t>
            </a:r>
            <a:r>
              <a:rPr lang="de-DE" sz="1500" b="1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8871143-D784-412C-9893-8FC584B05D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0211" y="2501453"/>
            <a:ext cx="6218706" cy="2879391"/>
          </a:xfrm>
          <a:prstGeom prst="rect">
            <a:avLst/>
          </a:prstGeom>
          <a:ln>
            <a:noFill/>
          </a:ln>
          <a:effectLst>
            <a:outerShdw blurRad="292100" dist="139498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424772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>
                <a:solidFill>
                  <a:srgbClr val="404040"/>
                </a:solidFill>
                <a:latin typeface="Calibri Light"/>
              </a:rPr>
              <a:t>Agenda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CAE1737-D23C-4F2A-92C2-246CD2D39FE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4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822960" y="1884703"/>
            <a:ext cx="4811230" cy="34764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Produktübersicht / Systemumgebung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Konzept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Requirements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Case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Paper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Prototypes</a:t>
            </a:r>
            <a:endParaRPr lang="de-DE" sz="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System Architecture und Subsysteme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Implementierung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3D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C#, </a:t>
            </a:r>
            <a:r>
              <a:rPr lang="de-DE" sz="16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nity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Zusammenfassung + Ausblick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Referenzen + Literatur</a:t>
            </a: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0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7147716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5">
            <a:extLst>
              <a:ext uri="{FF2B5EF4-FFF2-40B4-BE49-F238E27FC236}">
                <a16:creationId xmlns:a16="http://schemas.microsoft.com/office/drawing/2014/main" id="{F62A56A4-2F60-4D98-A5E2-E24A9EEE2332}"/>
              </a:ext>
            </a:extLst>
          </p:cNvPr>
          <p:cNvSpPr/>
          <p:nvPr/>
        </p:nvSpPr>
        <p:spPr bwMode="auto">
          <a:xfrm>
            <a:off x="822960" y="1884703"/>
            <a:ext cx="5943493" cy="343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7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>
                <a:solidFill>
                  <a:srgbClr val="404040"/>
                </a:solidFill>
                <a:latin typeface="Calibri Light"/>
              </a:rPr>
              <a:t>Agenda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CAE1737-D23C-4F2A-92C2-246CD2D39FE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5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822960" y="1884703"/>
            <a:ext cx="4811230" cy="34764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Produktübersicht / Systemumgebung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Konzept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Requirements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Case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Paper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Prototypes</a:t>
            </a:r>
            <a:endParaRPr lang="de-DE" sz="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System Architecture und Subsysteme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Implementierung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3D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C#, </a:t>
            </a:r>
            <a:r>
              <a:rPr lang="de-DE" sz="16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nity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Zusammenfassung + Ausblick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Referenzen + Literatur</a:t>
            </a: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0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1528891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rafik 4"/>
          <p:cNvPicPr/>
          <p:nvPr/>
        </p:nvPicPr>
        <p:blipFill>
          <a:blip r:embed="rId2"/>
          <a:stretch/>
        </p:blipFill>
        <p:spPr>
          <a:xfrm>
            <a:off x="926280" y="2000160"/>
            <a:ext cx="4680360" cy="3364560"/>
          </a:xfrm>
          <a:prstGeom prst="rect">
            <a:avLst/>
          </a:prstGeom>
          <a:ln>
            <a:noFill/>
          </a:ln>
        </p:spPr>
      </p:pic>
      <p:sp>
        <p:nvSpPr>
          <p:cNvPr id="132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 err="1">
                <a:solidFill>
                  <a:srgbClr val="404040"/>
                </a:solidFill>
                <a:latin typeface="Calibri Light"/>
              </a:rPr>
              <a:t>Produktübersicht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C7B28BA-4A31-48C0-B58B-9C25035C3B9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6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34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35" name="CustomShape 4"/>
          <p:cNvSpPr/>
          <p:nvPr/>
        </p:nvSpPr>
        <p:spPr>
          <a:xfrm>
            <a:off x="936720" y="5351040"/>
            <a:ext cx="22582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Abb.5: Product context overview</a:t>
            </a:r>
            <a:endParaRPr lang="de-DE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Systemumgebung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A24A8122-0D93-4B93-B9D4-9AE81A35AF21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7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38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926640" y="6023341"/>
            <a:ext cx="193680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Abb.6: System environment</a:t>
            </a:r>
            <a:endParaRPr lang="de-DE" sz="1200" b="0" strike="noStrike" spc="-1">
              <a:latin typeface="Arial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9FD63A3-60DB-4E18-B035-1AEE9846A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40" y="1778306"/>
            <a:ext cx="4998299" cy="42450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5">
            <a:extLst>
              <a:ext uri="{FF2B5EF4-FFF2-40B4-BE49-F238E27FC236}">
                <a16:creationId xmlns:a16="http://schemas.microsoft.com/office/drawing/2014/main" id="{49767B81-9FC6-40F8-9689-5D513A9B64C1}"/>
              </a:ext>
            </a:extLst>
          </p:cNvPr>
          <p:cNvSpPr/>
          <p:nvPr/>
        </p:nvSpPr>
        <p:spPr bwMode="auto">
          <a:xfrm>
            <a:off x="822960" y="2313910"/>
            <a:ext cx="5943493" cy="13156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7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 dirty="0">
                <a:solidFill>
                  <a:srgbClr val="404040"/>
                </a:solidFill>
                <a:latin typeface="Calibri Light"/>
              </a:rPr>
              <a:t>Agenda</a:t>
            </a:r>
            <a:endParaRPr lang="en-US" sz="4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CAE1737-D23C-4F2A-92C2-246CD2D39FEF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8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822960" y="1884703"/>
            <a:ext cx="4811230" cy="34764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86110" indent="-28575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ü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Produktübersicht / Systemumgebung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ü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6110" indent="-285750">
              <a:lnSpc>
                <a:spcPct val="100000"/>
              </a:lnSpc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Konzept</a:t>
            </a: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Requirements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Case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Paper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Prototypes</a:t>
            </a:r>
            <a:endParaRPr lang="de-DE" sz="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310" lvl="1" indent="-285750">
              <a:buClr>
                <a:srgbClr val="808080"/>
              </a:buClr>
              <a:buFont typeface="Wingdings" panose="05000000000000000000" pitchFamily="2" charset="2"/>
              <a:buChar char="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System Architecture und Subsysteme</a:t>
            </a:r>
            <a:endParaRPr lang="de-DE" sz="16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3040" lvl="1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Implementierung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3D </a:t>
            </a:r>
            <a:r>
              <a:rPr lang="de-DE" sz="16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C#, </a:t>
            </a:r>
            <a:r>
              <a:rPr lang="de-DE" sz="16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de-DE" sz="16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nity</a:t>
            </a:r>
          </a:p>
          <a:p>
            <a:pPr marL="743040" lvl="1" indent="-285480"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Zusammenfassung + Ausblick</a:t>
            </a: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endParaRPr lang="de-DE" sz="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840" indent="-285480">
              <a:lnSpc>
                <a:spcPct val="100000"/>
              </a:lnSpc>
              <a:buClr>
                <a:srgbClr val="808080"/>
              </a:buClr>
              <a:buFont typeface="Wingdings" charset="2"/>
              <a:buChar char=""/>
            </a:pPr>
            <a:r>
              <a:rPr lang="de-DE" sz="18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Referenzen + Literatur</a:t>
            </a:r>
          </a:p>
          <a:p>
            <a:pPr>
              <a:lnSpc>
                <a:spcPct val="100000"/>
              </a:lnSpc>
            </a:pPr>
            <a:endParaRPr lang="de-DE" sz="1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0" name="TextShape 4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5808874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822960" y="286560"/>
            <a:ext cx="75434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1" strike="noStrike" spc="-52">
                <a:solidFill>
                  <a:srgbClr val="404040"/>
                </a:solidFill>
                <a:latin typeface="Calibri Light"/>
              </a:rPr>
              <a:t>Requirements 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7425360" y="6459840"/>
            <a:ext cx="9835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59578DB-6743-4CF7-849A-B85F07E39ACB}" type="slidenum">
              <a:rPr lang="de-DE" sz="1050" b="0" strike="noStrike" spc="-1">
                <a:solidFill>
                  <a:srgbClr val="FFFFFF"/>
                </a:solidFill>
                <a:latin typeface="Calibri"/>
              </a:rPr>
              <a:t>9</a:t>
            </a:fld>
            <a:endParaRPr lang="de-DE" sz="1050" b="0" strike="noStrike" spc="-1">
              <a:latin typeface="Times New Roman"/>
            </a:endParaRPr>
          </a:p>
        </p:txBody>
      </p:sp>
      <p:sp>
        <p:nvSpPr>
          <p:cNvPr id="143" name="TextShape 3"/>
          <p:cNvSpPr txBox="1"/>
          <p:nvPr/>
        </p:nvSpPr>
        <p:spPr>
          <a:xfrm>
            <a:off x="645120" y="6459840"/>
            <a:ext cx="36169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e-DE" sz="900" b="0" strike="noStrike" cap="all" spc="-1">
                <a:solidFill>
                  <a:srgbClr val="FFFFFF"/>
                </a:solidFill>
                <a:latin typeface="Calibri"/>
              </a:rPr>
              <a:t>ITD - Projekt angewandte Elektrotechnik / August 2020</a:t>
            </a:r>
            <a:endParaRPr lang="de-DE" sz="900" b="0" strike="noStrike" spc="-1">
              <a:latin typeface="Times New Roman"/>
            </a:endParaRPr>
          </a:p>
        </p:txBody>
      </p:sp>
      <p:sp>
        <p:nvSpPr>
          <p:cNvPr id="144" name="CustomShape 4"/>
          <p:cNvSpPr/>
          <p:nvPr/>
        </p:nvSpPr>
        <p:spPr>
          <a:xfrm>
            <a:off x="893160" y="6023160"/>
            <a:ext cx="148428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de-DE" sz="1200" b="1" strike="noStrike" spc="-1">
                <a:solidFill>
                  <a:srgbClr val="000000"/>
                </a:solidFill>
                <a:latin typeface="Calibri"/>
              </a:rPr>
              <a:t>Tab.1: Requirements</a:t>
            </a:r>
            <a:endParaRPr lang="de-DE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200" b="0" strike="noStrike" spc="-1">
              <a:latin typeface="Arial"/>
            </a:endParaRPr>
          </a:p>
        </p:txBody>
      </p:sp>
      <p:pic>
        <p:nvPicPr>
          <p:cNvPr id="145" name="Grafik 5"/>
          <p:cNvPicPr/>
          <p:nvPr/>
        </p:nvPicPr>
        <p:blipFill>
          <a:blip r:embed="rId2"/>
          <a:stretch/>
        </p:blipFill>
        <p:spPr>
          <a:xfrm>
            <a:off x="885600" y="1875453"/>
            <a:ext cx="6345624" cy="4097307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1406</Words>
  <Application>Microsoft Office PowerPoint</Application>
  <PresentationFormat>Bildschirmpräsentation (4:3)</PresentationFormat>
  <Paragraphs>332</Paragraphs>
  <Slides>38</Slides>
  <Notes>18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38</vt:i4>
      </vt:variant>
    </vt:vector>
  </HeadingPairs>
  <TitlesOfParts>
    <vt:vector size="47" baseType="lpstr">
      <vt:lpstr>-apple-system</vt:lpstr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BackUp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Löbel, Melanie</dc:creator>
  <dc:description/>
  <cp:lastModifiedBy>Melanie Löbel</cp:lastModifiedBy>
  <cp:revision>469</cp:revision>
  <cp:lastPrinted>2020-08-12T10:51:35Z</cp:lastPrinted>
  <dcterms:created xsi:type="dcterms:W3CDTF">2019-04-05T07:17:35Z</dcterms:created>
  <dcterms:modified xsi:type="dcterms:W3CDTF">2020-08-21T17:53:57Z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24</vt:i4>
  </property>
</Properties>
</file>